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8" r:id="rId3"/>
    <p:sldId id="257" r:id="rId4"/>
    <p:sldId id="258" r:id="rId5"/>
    <p:sldId id="259" r:id="rId6"/>
    <p:sldId id="260" r:id="rId7"/>
    <p:sldId id="262" r:id="rId8"/>
    <p:sldId id="314" r:id="rId9"/>
    <p:sldId id="315" r:id="rId10"/>
    <p:sldId id="264" r:id="rId11"/>
    <p:sldId id="263" r:id="rId12"/>
    <p:sldId id="266" r:id="rId13"/>
    <p:sldId id="327" r:id="rId14"/>
    <p:sldId id="329" r:id="rId15"/>
    <p:sldId id="330" r:id="rId16"/>
    <p:sldId id="267" r:id="rId17"/>
    <p:sldId id="349" r:id="rId18"/>
    <p:sldId id="261" r:id="rId19"/>
    <p:sldId id="268" r:id="rId20"/>
    <p:sldId id="269" r:id="rId21"/>
    <p:sldId id="332" r:id="rId22"/>
    <p:sldId id="331" r:id="rId23"/>
    <p:sldId id="273" r:id="rId24"/>
    <p:sldId id="350" r:id="rId25"/>
    <p:sldId id="351" r:id="rId26"/>
    <p:sldId id="318" r:id="rId27"/>
    <p:sldId id="272" r:id="rId28"/>
    <p:sldId id="270" r:id="rId29"/>
    <p:sldId id="353" r:id="rId30"/>
    <p:sldId id="354" r:id="rId31"/>
    <p:sldId id="355" r:id="rId32"/>
    <p:sldId id="356" r:id="rId33"/>
    <p:sldId id="352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5" r:id="rId45"/>
    <p:sldId id="287" r:id="rId46"/>
    <p:sldId id="288" r:id="rId47"/>
    <p:sldId id="291" r:id="rId48"/>
    <p:sldId id="289" r:id="rId49"/>
    <p:sldId id="290" r:id="rId50"/>
    <p:sldId id="284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00" r:id="rId65"/>
    <p:sldId id="302" r:id="rId66"/>
    <p:sldId id="304" r:id="rId67"/>
    <p:sldId id="303" r:id="rId68"/>
    <p:sldId id="305" r:id="rId69"/>
    <p:sldId id="306" r:id="rId70"/>
    <p:sldId id="307" r:id="rId71"/>
    <p:sldId id="308" r:id="rId72"/>
    <p:sldId id="309" r:id="rId73"/>
    <p:sldId id="310" r:id="rId74"/>
    <p:sldId id="301" r:id="rId75"/>
    <p:sldId id="325" r:id="rId76"/>
    <p:sldId id="326" r:id="rId77"/>
    <p:sldId id="311" r:id="rId78"/>
    <p:sldId id="312" r:id="rId79"/>
    <p:sldId id="347" r:id="rId80"/>
    <p:sldId id="346" r:id="rId81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8" autoAdjust="0"/>
    <p:restoredTop sz="95861" autoAdjust="0"/>
  </p:normalViewPr>
  <p:slideViewPr>
    <p:cSldViewPr snapToGrid="0">
      <p:cViewPr varScale="1">
        <p:scale>
          <a:sx n="88" d="100"/>
          <a:sy n="88" d="100"/>
        </p:scale>
        <p:origin x="108" y="264"/>
      </p:cViewPr>
      <p:guideLst/>
    </p:cSldViewPr>
  </p:slideViewPr>
  <p:outlineViewPr>
    <p:cViewPr>
      <p:scale>
        <a:sx n="33" d="100"/>
        <a:sy n="33" d="100"/>
      </p:scale>
      <p:origin x="0" y="-557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26" Type="http://schemas.openxmlformats.org/officeDocument/2006/relationships/slide" Target="slides/slide31.xml"/><Relationship Id="rId39" Type="http://schemas.openxmlformats.org/officeDocument/2006/relationships/slide" Target="slides/slide45.xml"/><Relationship Id="rId21" Type="http://schemas.openxmlformats.org/officeDocument/2006/relationships/slide" Target="slides/slide26.xml"/><Relationship Id="rId34" Type="http://schemas.openxmlformats.org/officeDocument/2006/relationships/slide" Target="slides/slide40.xml"/><Relationship Id="rId42" Type="http://schemas.openxmlformats.org/officeDocument/2006/relationships/slide" Target="slides/slide48.xml"/><Relationship Id="rId47" Type="http://schemas.openxmlformats.org/officeDocument/2006/relationships/slide" Target="slides/slide53.xml"/><Relationship Id="rId50" Type="http://schemas.openxmlformats.org/officeDocument/2006/relationships/slide" Target="slides/slide56.xml"/><Relationship Id="rId55" Type="http://schemas.openxmlformats.org/officeDocument/2006/relationships/slide" Target="slides/slide66.xml"/><Relationship Id="rId63" Type="http://schemas.openxmlformats.org/officeDocument/2006/relationships/slide" Target="slides/slide74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3.xml"/><Relationship Id="rId29" Type="http://schemas.openxmlformats.org/officeDocument/2006/relationships/slide" Target="slides/slide35.xml"/><Relationship Id="rId41" Type="http://schemas.openxmlformats.org/officeDocument/2006/relationships/slide" Target="slides/slide47.xml"/><Relationship Id="rId54" Type="http://schemas.openxmlformats.org/officeDocument/2006/relationships/slide" Target="slides/slide65.xml"/><Relationship Id="rId62" Type="http://schemas.openxmlformats.org/officeDocument/2006/relationships/slide" Target="slides/slide7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9.xml"/><Relationship Id="rId32" Type="http://schemas.openxmlformats.org/officeDocument/2006/relationships/slide" Target="slides/slide38.xml"/><Relationship Id="rId37" Type="http://schemas.openxmlformats.org/officeDocument/2006/relationships/slide" Target="slides/slide43.xml"/><Relationship Id="rId40" Type="http://schemas.openxmlformats.org/officeDocument/2006/relationships/slide" Target="slides/slide46.xml"/><Relationship Id="rId45" Type="http://schemas.openxmlformats.org/officeDocument/2006/relationships/slide" Target="slides/slide51.xml"/><Relationship Id="rId53" Type="http://schemas.openxmlformats.org/officeDocument/2006/relationships/slide" Target="slides/slide64.xml"/><Relationship Id="rId58" Type="http://schemas.openxmlformats.org/officeDocument/2006/relationships/slide" Target="slides/slide69.xml"/><Relationship Id="rId66" Type="http://schemas.openxmlformats.org/officeDocument/2006/relationships/slide" Target="slides/slide78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36" Type="http://schemas.openxmlformats.org/officeDocument/2006/relationships/slide" Target="slides/slide42.xml"/><Relationship Id="rId49" Type="http://schemas.openxmlformats.org/officeDocument/2006/relationships/slide" Target="slides/slide55.xml"/><Relationship Id="rId57" Type="http://schemas.openxmlformats.org/officeDocument/2006/relationships/slide" Target="slides/slide68.xml"/><Relationship Id="rId61" Type="http://schemas.openxmlformats.org/officeDocument/2006/relationships/slide" Target="slides/slide72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31" Type="http://schemas.openxmlformats.org/officeDocument/2006/relationships/slide" Target="slides/slide37.xml"/><Relationship Id="rId44" Type="http://schemas.openxmlformats.org/officeDocument/2006/relationships/slide" Target="slides/slide50.xml"/><Relationship Id="rId52" Type="http://schemas.openxmlformats.org/officeDocument/2006/relationships/slide" Target="slides/slide58.xml"/><Relationship Id="rId60" Type="http://schemas.openxmlformats.org/officeDocument/2006/relationships/slide" Target="slides/slide71.xml"/><Relationship Id="rId65" Type="http://schemas.openxmlformats.org/officeDocument/2006/relationships/slide" Target="slides/slide77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6.xml"/><Relationship Id="rId35" Type="http://schemas.openxmlformats.org/officeDocument/2006/relationships/slide" Target="slides/slide41.xml"/><Relationship Id="rId43" Type="http://schemas.openxmlformats.org/officeDocument/2006/relationships/slide" Target="slides/slide49.xml"/><Relationship Id="rId48" Type="http://schemas.openxmlformats.org/officeDocument/2006/relationships/slide" Target="slides/slide54.xml"/><Relationship Id="rId56" Type="http://schemas.openxmlformats.org/officeDocument/2006/relationships/slide" Target="slides/slide67.xml"/><Relationship Id="rId64" Type="http://schemas.openxmlformats.org/officeDocument/2006/relationships/slide" Target="slides/slide75.xml"/><Relationship Id="rId8" Type="http://schemas.openxmlformats.org/officeDocument/2006/relationships/slide" Target="slides/slide8.xml"/><Relationship Id="rId51" Type="http://schemas.openxmlformats.org/officeDocument/2006/relationships/slide" Target="slides/slide57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5" Type="http://schemas.openxmlformats.org/officeDocument/2006/relationships/slide" Target="slides/slide30.xml"/><Relationship Id="rId33" Type="http://schemas.openxmlformats.org/officeDocument/2006/relationships/slide" Target="slides/slide39.xml"/><Relationship Id="rId38" Type="http://schemas.openxmlformats.org/officeDocument/2006/relationships/slide" Target="slides/slide44.xml"/><Relationship Id="rId46" Type="http://schemas.openxmlformats.org/officeDocument/2006/relationships/slide" Target="slides/slide52.xml"/><Relationship Id="rId59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ssa@rboce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ossa@rboces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dummies.com/how-to/content/the-pmt-function-in-excel-20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celintern.com/microsoft-excel/the-vlookup-formula/" TargetMode="External"/><Relationship Id="rId5" Type="http://schemas.openxmlformats.org/officeDocument/2006/relationships/hyperlink" Target="https://blog.udemy.com/excel-formulas/" TargetMode="Externa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553" y="1849363"/>
            <a:ext cx="7049104" cy="1646302"/>
          </a:xfrm>
        </p:spPr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553" y="3495663"/>
            <a:ext cx="7049104" cy="16415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Thomas Ossa</a:t>
            </a:r>
          </a:p>
          <a:p>
            <a:r>
              <a:rPr lang="en-US" dirty="0" smtClean="0"/>
              <a:t>Tech 101 Instructor Extraordinaire</a:t>
            </a:r>
          </a:p>
          <a:p>
            <a:r>
              <a:rPr lang="en-US" dirty="0" smtClean="0"/>
              <a:t>(845) 877-7333 </a:t>
            </a:r>
            <a:r>
              <a:rPr lang="en-US" dirty="0" err="1" smtClean="0"/>
              <a:t>xt.</a:t>
            </a:r>
            <a:r>
              <a:rPr lang="en-US" dirty="0" smtClean="0"/>
              <a:t> 4</a:t>
            </a:r>
          </a:p>
          <a:p>
            <a:r>
              <a:rPr lang="en-US" dirty="0" smtClean="0">
                <a:hlinkClick r:id="rId2"/>
              </a:rPr>
              <a:t>tossa@rboces.org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Oct 18 to Dec 13,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Around the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Arrow keys: Up, Down, Left, Right. Duh.</a:t>
            </a:r>
          </a:p>
          <a:p>
            <a:r>
              <a:rPr lang="en-US" dirty="0" smtClean="0"/>
              <a:t>Enter: Down</a:t>
            </a:r>
          </a:p>
          <a:p>
            <a:r>
              <a:rPr lang="en-US" dirty="0" smtClean="0"/>
              <a:t>Tab: Right</a:t>
            </a:r>
          </a:p>
          <a:p>
            <a:r>
              <a:rPr lang="en-US" dirty="0" smtClean="0"/>
              <a:t>Shift and Enter: Up</a:t>
            </a:r>
          </a:p>
          <a:p>
            <a:r>
              <a:rPr lang="en-US" dirty="0" smtClean="0"/>
              <a:t>Shift and Tab: Left</a:t>
            </a:r>
          </a:p>
          <a:p>
            <a:r>
              <a:rPr lang="en-US" dirty="0" smtClean="0"/>
              <a:t>Mouse: Left - click on any cell once to select it, twice to edit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EXO2.2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52" y="1581665"/>
            <a:ext cx="7900086" cy="444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2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5391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Introduce course curriculum</a:t>
            </a:r>
          </a:p>
          <a:p>
            <a:r>
              <a:rPr lang="en-US" dirty="0" smtClean="0"/>
              <a:t>Review last week</a:t>
            </a:r>
          </a:p>
          <a:p>
            <a:r>
              <a:rPr lang="en-US" dirty="0" smtClean="0"/>
              <a:t>Messing around with the stuff in the boxes: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Copy</a:t>
            </a:r>
          </a:p>
          <a:p>
            <a:pPr lvl="1"/>
            <a:r>
              <a:rPr lang="en-US" dirty="0" smtClean="0"/>
              <a:t>Paste</a:t>
            </a:r>
          </a:p>
          <a:p>
            <a:pPr lvl="1"/>
            <a:r>
              <a:rPr lang="en-US" dirty="0" smtClean="0"/>
              <a:t>Shortcut keys</a:t>
            </a:r>
          </a:p>
          <a:p>
            <a:pPr lvl="1"/>
            <a:r>
              <a:rPr lang="en-US" dirty="0" smtClean="0"/>
              <a:t>Autofill</a:t>
            </a:r>
          </a:p>
          <a:p>
            <a:pPr lvl="1"/>
            <a:r>
              <a:rPr lang="en-US" dirty="0" smtClean="0"/>
              <a:t>AutoComplete</a:t>
            </a:r>
          </a:p>
          <a:p>
            <a:r>
              <a:rPr lang="en-US" dirty="0" smtClean="0"/>
              <a:t>Sorting </a:t>
            </a:r>
            <a:r>
              <a:rPr lang="en-US" dirty="0"/>
              <a:t>&amp; </a:t>
            </a:r>
            <a:r>
              <a:rPr lang="en-US" dirty="0" smtClean="0"/>
              <a:t>filtering</a:t>
            </a:r>
          </a:p>
          <a:p>
            <a:r>
              <a:rPr lang="en-US" dirty="0"/>
              <a:t>Find / </a:t>
            </a:r>
            <a:r>
              <a:rPr lang="en-US" dirty="0" smtClean="0"/>
              <a:t>replace</a:t>
            </a:r>
          </a:p>
          <a:p>
            <a:r>
              <a:rPr lang="en-US" dirty="0" smtClean="0"/>
              <a:t>Formulas</a:t>
            </a:r>
          </a:p>
          <a:p>
            <a:r>
              <a:rPr lang="en-US" dirty="0"/>
              <a:t>Basic formula structure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NEXT WEEK: TOTALLING BY CLASSES. COOLNESS.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5710276" y="1804914"/>
            <a:ext cx="571237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 Rosters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4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Your Notes Last Week: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25" y="1930400"/>
            <a:ext cx="10174841" cy="296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4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Course Curriculum - Proposed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713471"/>
            <a:ext cx="11658599" cy="4730872"/>
          </a:xfrm>
        </p:spPr>
        <p:txBody>
          <a:bodyPr>
            <a:normAutofit/>
          </a:bodyPr>
          <a:lstStyle/>
          <a:p>
            <a:r>
              <a:rPr lang="en-US" dirty="0" smtClean="0"/>
              <a:t>Oct 18 – Introduction, learn the basics, general housekeeping DONE</a:t>
            </a:r>
          </a:p>
          <a:p>
            <a:r>
              <a:rPr lang="en-US" dirty="0" smtClean="0"/>
              <a:t>Oct 25 – Introduce course plan, review, find / replace, sorting </a:t>
            </a:r>
            <a:r>
              <a:rPr lang="en-US" dirty="0"/>
              <a:t>&amp; f</a:t>
            </a:r>
            <a:r>
              <a:rPr lang="en-US" dirty="0" smtClean="0"/>
              <a:t>iltering, formulas  |  </a:t>
            </a:r>
            <a:r>
              <a:rPr lang="en-US" sz="2400" b="1" dirty="0" smtClean="0"/>
              <a:t>Class Rosters</a:t>
            </a:r>
            <a:endParaRPr lang="en-US" sz="2200" b="1" dirty="0" smtClean="0"/>
          </a:p>
          <a:p>
            <a:r>
              <a:rPr lang="en-US" dirty="0" smtClean="0"/>
              <a:t>Nov 1 – </a:t>
            </a:r>
            <a:r>
              <a:rPr lang="en-US" dirty="0"/>
              <a:t>Chapter 3: Formulas , Editing worksheet appearance, percentages, IF( ) Statement  |  </a:t>
            </a:r>
            <a:r>
              <a:rPr lang="en-US" sz="2000" b="1" dirty="0"/>
              <a:t>Budgeting</a:t>
            </a:r>
          </a:p>
          <a:p>
            <a:r>
              <a:rPr lang="en-US" dirty="0" smtClean="0"/>
              <a:t>Nov 8 – Chapter 4: Absolute </a:t>
            </a:r>
            <a:r>
              <a:rPr lang="en-US" dirty="0"/>
              <a:t>cell references, IF( ) Statement, review stuff and </a:t>
            </a:r>
            <a:r>
              <a:rPr lang="en-US" dirty="0" err="1"/>
              <a:t>vLookup</a:t>
            </a:r>
            <a:r>
              <a:rPr lang="en-US" dirty="0"/>
              <a:t>  | </a:t>
            </a:r>
            <a:r>
              <a:rPr lang="en-US" sz="2000" b="1" dirty="0"/>
              <a:t>Financial Data</a:t>
            </a:r>
            <a:endParaRPr lang="en-US" sz="28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/>
              <a:t>Nov 15 –  Chapter 5: Test, Formatting spreadsheets</a:t>
            </a:r>
          </a:p>
          <a:p>
            <a:r>
              <a:rPr lang="en-US" dirty="0" smtClean="0"/>
              <a:t>Nov 22 – Chapter 6: Working with Data - Charts, Graphs and Embedding  |  </a:t>
            </a:r>
            <a:r>
              <a:rPr lang="en-US" sz="2400" b="1" dirty="0" smtClean="0"/>
              <a:t>Mail Merge</a:t>
            </a:r>
          </a:p>
          <a:p>
            <a:r>
              <a:rPr lang="en-US" dirty="0" smtClean="0"/>
              <a:t>Dec 6 – Pivot tables, group workshop #1 &amp; additional items</a:t>
            </a:r>
          </a:p>
          <a:p>
            <a:r>
              <a:rPr lang="en-US" dirty="0" smtClean="0"/>
              <a:t>Dec 13 – Final class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2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Index</a:t>
            </a:r>
            <a:endParaRPr lang="en-US" sz="48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1" y="272143"/>
            <a:ext cx="2596924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54438" y="272144"/>
            <a:ext cx="3190848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711999" y="4706256"/>
            <a:ext cx="3211285" cy="189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7334" y="2405743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endParaRPr lang="en-US" dirty="0"/>
          </a:p>
          <a:p>
            <a:r>
              <a:rPr lang="en-US" dirty="0" smtClean="0"/>
              <a:t>Order to be modified in coming weeks.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Cut, Copy, 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move or duplicate information very quickly from one location of the spreadsheet to another.</a:t>
            </a:r>
          </a:p>
          <a:p>
            <a:r>
              <a:rPr lang="en-US" dirty="0" smtClean="0"/>
              <a:t>To use:</a:t>
            </a:r>
          </a:p>
          <a:p>
            <a:pPr lvl="1"/>
            <a:r>
              <a:rPr lang="en-US" dirty="0" smtClean="0"/>
              <a:t>Highlight cells</a:t>
            </a:r>
          </a:p>
          <a:p>
            <a:pPr lvl="1"/>
            <a:r>
              <a:rPr lang="en-US" dirty="0" smtClean="0"/>
              <a:t>Right click (or use shortcut keys)</a:t>
            </a:r>
          </a:p>
          <a:p>
            <a:pPr lvl="2"/>
            <a:r>
              <a:rPr lang="en-US" dirty="0" smtClean="0"/>
              <a:t>Cut (CTRL + x)</a:t>
            </a:r>
          </a:p>
          <a:p>
            <a:pPr lvl="2"/>
            <a:r>
              <a:rPr lang="en-US" dirty="0" smtClean="0"/>
              <a:t>Copy (CTRL + C)</a:t>
            </a:r>
          </a:p>
          <a:p>
            <a:pPr lvl="1"/>
            <a:r>
              <a:rPr lang="en-US" dirty="0" smtClean="0"/>
              <a:t>Move to new location of spreadsheet</a:t>
            </a:r>
          </a:p>
          <a:p>
            <a:pPr lvl="1"/>
            <a:r>
              <a:rPr lang="en-US" dirty="0" smtClean="0"/>
              <a:t>Right click (or use shortcut keys)</a:t>
            </a:r>
          </a:p>
          <a:p>
            <a:pPr lvl="2"/>
            <a:r>
              <a:rPr lang="en-US" dirty="0" smtClean="0"/>
              <a:t>Paste (CTRL + V)</a:t>
            </a:r>
          </a:p>
        </p:txBody>
      </p:sp>
    </p:spTree>
    <p:extLst>
      <p:ext uri="{BB962C8B-B14F-4D97-AF65-F5344CB8AC3E}">
        <p14:creationId xmlns:p14="http://schemas.microsoft.com/office/powerpoint/2010/main" val="2013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63" y="32548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WIFI: </a:t>
            </a:r>
            <a:r>
              <a:rPr lang="en-US" sz="6600" dirty="0"/>
              <a:t>22234362</a:t>
            </a:r>
          </a:p>
        </p:txBody>
      </p:sp>
    </p:spTree>
    <p:extLst>
      <p:ext uri="{BB962C8B-B14F-4D97-AF65-F5344CB8AC3E}">
        <p14:creationId xmlns:p14="http://schemas.microsoft.com/office/powerpoint/2010/main" val="247297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635643"/>
          </a:xfrm>
        </p:spPr>
        <p:txBody>
          <a:bodyPr>
            <a:noAutofit/>
          </a:bodyPr>
          <a:lstStyle/>
          <a:p>
            <a:r>
              <a:rPr lang="en-US" sz="2400" dirty="0" smtClean="0"/>
              <a:t>[CTRL] + [Z] – Undo</a:t>
            </a:r>
          </a:p>
          <a:p>
            <a:r>
              <a:rPr lang="en-US" sz="2400" dirty="0" smtClean="0"/>
              <a:t>[CTRL] + [X] – Cut</a:t>
            </a:r>
          </a:p>
          <a:p>
            <a:r>
              <a:rPr lang="en-US" sz="2400" dirty="0" smtClean="0"/>
              <a:t>[CTRL] + [C] – Copy</a:t>
            </a:r>
          </a:p>
          <a:p>
            <a:r>
              <a:rPr lang="en-US" sz="2400" dirty="0" smtClean="0"/>
              <a:t>[CTRL] + [V] – Paste</a:t>
            </a:r>
          </a:p>
          <a:p>
            <a:r>
              <a:rPr lang="en-US" sz="2400" dirty="0" smtClean="0"/>
              <a:t>[CTRL] + [S] - Save</a:t>
            </a:r>
          </a:p>
          <a:p>
            <a:r>
              <a:rPr lang="en-US" sz="2400" dirty="0" smtClean="0"/>
              <a:t>[ALT] + [TAB] – Toggle between open programs</a:t>
            </a:r>
          </a:p>
          <a:p>
            <a:r>
              <a:rPr lang="en-US" sz="2400" dirty="0" smtClean="0"/>
              <a:t>[Windows] + [D] – Minimize all Windows, go back to Desktop</a:t>
            </a:r>
          </a:p>
          <a:p>
            <a:r>
              <a:rPr lang="en-US" sz="2400" dirty="0" smtClean="0"/>
              <a:t>[CTRL] + [N] – New spreadsheet</a:t>
            </a:r>
          </a:p>
          <a:p>
            <a:r>
              <a:rPr lang="en-US" sz="2400" dirty="0" smtClean="0"/>
              <a:t>[CTRL] + [O] – Open an existing spreadsheet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8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1125"/>
            <a:ext cx="8596668" cy="46602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Useful feature in Excel that allows you to quickly fill in </a:t>
            </a:r>
            <a:r>
              <a:rPr lang="en-US" u="sng" dirty="0" smtClean="0"/>
              <a:t>patterns</a:t>
            </a:r>
            <a:r>
              <a:rPr lang="en-US" dirty="0" smtClean="0"/>
              <a:t> of data.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Monday, Tuesday, Wednesday</a:t>
            </a:r>
          </a:p>
          <a:p>
            <a:pPr lvl="1"/>
            <a:r>
              <a:rPr lang="en-US" dirty="0" smtClean="0"/>
              <a:t>Mon, Tues, Wed</a:t>
            </a:r>
          </a:p>
          <a:p>
            <a:pPr lvl="1"/>
            <a:r>
              <a:rPr lang="en-US" dirty="0" smtClean="0"/>
              <a:t>Jan, Feb, Mar</a:t>
            </a:r>
          </a:p>
          <a:p>
            <a:pPr lvl="1"/>
            <a:r>
              <a:rPr lang="en-US" dirty="0" smtClean="0"/>
              <a:t>January, February, March</a:t>
            </a:r>
          </a:p>
          <a:p>
            <a:pPr lvl="1"/>
            <a:r>
              <a:rPr lang="en-US" dirty="0" smtClean="0"/>
              <a:t>1, 2, 3</a:t>
            </a:r>
          </a:p>
          <a:p>
            <a:pPr lvl="1"/>
            <a:r>
              <a:rPr lang="en-US" dirty="0" smtClean="0"/>
              <a:t>10, 20, 30</a:t>
            </a:r>
          </a:p>
          <a:p>
            <a:pPr lvl="1"/>
            <a:r>
              <a:rPr lang="en-US" dirty="0" smtClean="0"/>
              <a:t>7, 14, 21</a:t>
            </a:r>
          </a:p>
          <a:p>
            <a:pPr lvl="1"/>
            <a:r>
              <a:rPr lang="en-US" dirty="0" smtClean="0"/>
              <a:t>5, 10, 8, 13, 18, 16</a:t>
            </a:r>
          </a:p>
          <a:p>
            <a:r>
              <a:rPr lang="en-US" dirty="0" smtClean="0"/>
              <a:t>To use: Highlight a range</a:t>
            </a:r>
            <a:endParaRPr lang="en-US" dirty="0"/>
          </a:p>
          <a:p>
            <a:r>
              <a:rPr lang="en-US" dirty="0" smtClean="0"/>
              <a:t>Click and hold little dot, bottom right.</a:t>
            </a:r>
          </a:p>
          <a:p>
            <a:r>
              <a:rPr lang="en-US" dirty="0" smtClean="0"/>
              <a:t>Drag down or to the right.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2264038"/>
            <a:ext cx="4870893" cy="35313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18855" y="4410075"/>
            <a:ext cx="29642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03109" y="4657725"/>
            <a:ext cx="3331191" cy="92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Course Curriculum - Proposed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713471"/>
            <a:ext cx="11658599" cy="4730872"/>
          </a:xfrm>
        </p:spPr>
        <p:txBody>
          <a:bodyPr>
            <a:normAutofit/>
          </a:bodyPr>
          <a:lstStyle/>
          <a:p>
            <a:r>
              <a:rPr lang="en-US" dirty="0" smtClean="0"/>
              <a:t>Oct 18 – Introduction, learn the basics, general housekeeping</a:t>
            </a:r>
          </a:p>
          <a:p>
            <a:r>
              <a:rPr lang="en-US" dirty="0" smtClean="0"/>
              <a:t>Oct 25 – Introduce course plan, review, find / replace, sorting </a:t>
            </a:r>
            <a:r>
              <a:rPr lang="en-US" dirty="0"/>
              <a:t>&amp; f</a:t>
            </a:r>
            <a:r>
              <a:rPr lang="en-US" dirty="0" smtClean="0"/>
              <a:t>iltering, formulas  </a:t>
            </a:r>
            <a:endParaRPr lang="en-US" dirty="0"/>
          </a:p>
          <a:p>
            <a:r>
              <a:rPr lang="en-US" dirty="0" smtClean="0"/>
              <a:t>Nov 1 – </a:t>
            </a:r>
            <a:endParaRPr lang="en-US" dirty="0"/>
          </a:p>
          <a:p>
            <a:r>
              <a:rPr lang="en-US" dirty="0" smtClean="0"/>
              <a:t>Nov 8 – 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/>
              <a:t>Nov 15 –  </a:t>
            </a:r>
          </a:p>
          <a:p>
            <a:r>
              <a:rPr lang="en-US" dirty="0" smtClean="0"/>
              <a:t>Nov 22 – Test</a:t>
            </a:r>
            <a:endParaRPr lang="en-US" sz="2400" b="1" dirty="0" smtClean="0"/>
          </a:p>
          <a:p>
            <a:r>
              <a:rPr lang="en-US" dirty="0" smtClean="0"/>
              <a:t>Dec 6 – Group project</a:t>
            </a:r>
          </a:p>
          <a:p>
            <a:r>
              <a:rPr lang="en-US" dirty="0" smtClean="0"/>
              <a:t>Dec 13 – Group project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50571" y="2646568"/>
            <a:ext cx="7500258" cy="1012372"/>
          </a:xfrm>
          <a:prstGeom prst="rect">
            <a:avLst/>
          </a:prstGeom>
          <a:gradFill>
            <a:gsLst>
              <a:gs pos="0">
                <a:schemeClr val="accent3">
                  <a:tint val="65000"/>
                  <a:lumMod val="110000"/>
                  <a:alpha val="77000"/>
                </a:schemeClr>
              </a:gs>
              <a:gs pos="88000">
                <a:schemeClr val="accent3">
                  <a:tint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Decide.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type in an entry, Excel remembers that entry</a:t>
            </a:r>
          </a:p>
          <a:p>
            <a:r>
              <a:rPr lang="en-US" dirty="0" smtClean="0"/>
              <a:t>When you type a few letters of that entry again, Excel will fill in the rest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Type “Billy Bob”</a:t>
            </a:r>
          </a:p>
          <a:p>
            <a:pPr lvl="2"/>
            <a:r>
              <a:rPr lang="en-US" dirty="0" smtClean="0"/>
              <a:t>Type “Bill” again – Excel will add in “…y bob”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714274"/>
            <a:ext cx="8980088" cy="4871583"/>
          </a:xfrm>
        </p:spPr>
        <p:txBody>
          <a:bodyPr>
            <a:normAutofit/>
          </a:bodyPr>
          <a:lstStyle/>
          <a:p>
            <a:r>
              <a:rPr lang="en-US" dirty="0" smtClean="0"/>
              <a:t>Highlight the </a:t>
            </a:r>
            <a:r>
              <a:rPr lang="en-US" b="1" u="sng" dirty="0" smtClean="0"/>
              <a:t>entire</a:t>
            </a:r>
            <a:r>
              <a:rPr lang="en-US" dirty="0" smtClean="0"/>
              <a:t> data set of </a:t>
            </a:r>
            <a:br>
              <a:rPr lang="en-US" dirty="0" smtClean="0"/>
            </a:br>
            <a:r>
              <a:rPr lang="en-US" dirty="0" smtClean="0"/>
              <a:t>cells you want to sort, including </a:t>
            </a:r>
            <a:br>
              <a:rPr lang="en-US" dirty="0" smtClean="0"/>
            </a:br>
            <a:r>
              <a:rPr lang="en-US" dirty="0" smtClean="0"/>
              <a:t>headings</a:t>
            </a:r>
          </a:p>
          <a:p>
            <a:r>
              <a:rPr lang="en-US" dirty="0" smtClean="0"/>
              <a:t>On the ribbon, go to </a:t>
            </a:r>
            <a:br>
              <a:rPr lang="en-US" dirty="0" smtClean="0"/>
            </a:br>
            <a:r>
              <a:rPr lang="en-US" dirty="0" smtClean="0"/>
              <a:t>[Data] &gt;&gt; [Sort]</a:t>
            </a:r>
          </a:p>
          <a:p>
            <a:r>
              <a:rPr lang="en-US" dirty="0" smtClean="0"/>
              <a:t>Choose “My data has headers”</a:t>
            </a:r>
          </a:p>
          <a:p>
            <a:r>
              <a:rPr lang="en-US" dirty="0" smtClean="0"/>
              <a:t>Choose the column by which </a:t>
            </a:r>
            <a:br>
              <a:rPr lang="en-US" dirty="0" smtClean="0"/>
            </a:br>
            <a:r>
              <a:rPr lang="en-US" dirty="0" smtClean="0"/>
              <a:t>you want to sort</a:t>
            </a:r>
          </a:p>
          <a:p>
            <a:r>
              <a:rPr lang="en-US" dirty="0" smtClean="0"/>
              <a:t>Choose the value type </a:t>
            </a:r>
            <a:br>
              <a:rPr lang="en-US" dirty="0" smtClean="0"/>
            </a:br>
            <a:r>
              <a:rPr lang="en-US" dirty="0" smtClean="0"/>
              <a:t>(Likely values)</a:t>
            </a:r>
          </a:p>
          <a:p>
            <a:r>
              <a:rPr lang="en-US" dirty="0" smtClean="0"/>
              <a:t>Choose the order to sort </a:t>
            </a:r>
            <a:br>
              <a:rPr lang="en-US" dirty="0" smtClean="0"/>
            </a:br>
            <a:r>
              <a:rPr lang="en-US" dirty="0" smtClean="0"/>
              <a:t>(A-Z, Z-A, Lowest to highest, etc.</a:t>
            </a:r>
          </a:p>
          <a:p>
            <a:r>
              <a:rPr lang="en-US" dirty="0" smtClean="0"/>
              <a:t>Click [OK]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11" y="1714274"/>
            <a:ext cx="7577846" cy="42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96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Spreadsheet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69" y="1465490"/>
            <a:ext cx="737235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045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Class 3: All About Formulae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953000"/>
          </a:xfrm>
        </p:spPr>
        <p:txBody>
          <a:bodyPr>
            <a:normAutofit/>
          </a:bodyPr>
          <a:lstStyle/>
          <a:p>
            <a:r>
              <a:rPr lang="en-US" dirty="0"/>
              <a:t>Try to set up the spreadsheet on </a:t>
            </a:r>
            <a:r>
              <a:rPr lang="en-US" dirty="0" smtClean="0"/>
              <a:t>EX04.2 </a:t>
            </a:r>
            <a:r>
              <a:rPr lang="en-US" dirty="0"/>
              <a:t>without any </a:t>
            </a:r>
            <a:r>
              <a:rPr lang="en-US" dirty="0" smtClean="0"/>
              <a:t>formulas in </a:t>
            </a:r>
            <a:r>
              <a:rPr lang="en-US" dirty="0"/>
              <a:t>it.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i="1" dirty="0"/>
              <a:t>Use the force, Luke.)</a:t>
            </a:r>
          </a:p>
          <a:p>
            <a:endParaRPr lang="en-US" dirty="0" smtClean="0"/>
          </a:p>
          <a:p>
            <a:r>
              <a:rPr lang="en-US" dirty="0" smtClean="0"/>
              <a:t>Easy creation of formulas with AUTOSUM</a:t>
            </a:r>
          </a:p>
          <a:p>
            <a:r>
              <a:rPr lang="en-US" dirty="0" smtClean="0"/>
              <a:t>Concepts:</a:t>
            </a:r>
          </a:p>
          <a:p>
            <a:pPr lvl="1"/>
            <a:r>
              <a:rPr lang="en-US" dirty="0" smtClean="0"/>
              <a:t>Every formula begins with = sign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5710276" y="2420467"/>
            <a:ext cx="57123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Budgeting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3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Spreadsheet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69" y="1465490"/>
            <a:ext cx="737235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94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this Spreadsheet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474153"/>
            <a:ext cx="9644742" cy="516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96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4635" y="1595967"/>
            <a:ext cx="8596668" cy="1826581"/>
          </a:xfrm>
        </p:spPr>
        <p:txBody>
          <a:bodyPr/>
          <a:lstStyle/>
          <a:p>
            <a:pPr algn="ctr"/>
            <a:r>
              <a:rPr lang="en-US" dirty="0" smtClean="0"/>
              <a:t>EVERY FORMULA BEGINS WITH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4635" y="2992348"/>
            <a:ext cx="8596668" cy="860400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/>
              <a:t>=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62014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Formula is simply a way to calculate a result </a:t>
            </a:r>
            <a:r>
              <a:rPr lang="en-US" u="sng" dirty="0" smtClean="0"/>
              <a:t>automatically</a:t>
            </a:r>
          </a:p>
          <a:p>
            <a:r>
              <a:rPr lang="en-US" sz="2600" i="1" dirty="0" smtClean="0">
                <a:solidFill>
                  <a:srgbClr val="FF0000"/>
                </a:solidFill>
              </a:rPr>
              <a:t>EVERY FORMULA BEGINS WITH AN </a:t>
            </a:r>
            <a:r>
              <a:rPr lang="en-US" sz="4400" i="1" dirty="0" smtClean="0">
                <a:solidFill>
                  <a:srgbClr val="FF0000"/>
                </a:solidFill>
              </a:rPr>
              <a:t>=</a:t>
            </a:r>
            <a:r>
              <a:rPr lang="en-US" sz="2600" i="1" dirty="0" smtClean="0">
                <a:solidFill>
                  <a:srgbClr val="FF0000"/>
                </a:solidFill>
              </a:rPr>
              <a:t> SIGN</a:t>
            </a:r>
          </a:p>
          <a:p>
            <a:r>
              <a:rPr lang="en-US" dirty="0" smtClean="0"/>
              <a:t>Basic formula structure:</a:t>
            </a:r>
          </a:p>
          <a:p>
            <a:pPr lvl="1"/>
            <a:r>
              <a:rPr lang="en-US" dirty="0" smtClean="0"/>
              <a:t>= sign</a:t>
            </a:r>
          </a:p>
          <a:p>
            <a:pPr lvl="1"/>
            <a:r>
              <a:rPr lang="en-US" dirty="0" smtClean="0"/>
              <a:t>Values (Numbers, Cell references, Text, dates, whatever)</a:t>
            </a:r>
          </a:p>
          <a:p>
            <a:pPr lvl="1"/>
            <a:r>
              <a:rPr lang="en-US" dirty="0" smtClean="0"/>
              <a:t>Operators (+, -, x, /)SC</a:t>
            </a:r>
          </a:p>
          <a:p>
            <a:pPr lvl="1"/>
            <a:r>
              <a:rPr lang="en-US" dirty="0" smtClean="0"/>
              <a:t>Functions (SUM, AVERAGE, MIN, MAX…)</a:t>
            </a:r>
          </a:p>
          <a:p>
            <a:r>
              <a:rPr lang="en-US" dirty="0" smtClean="0"/>
              <a:t>Simplest formula is to type in “= A1 + A2 + A3” &lt;Enter&gt;</a:t>
            </a:r>
          </a:p>
          <a:p>
            <a:r>
              <a:rPr lang="en-US" dirty="0" smtClean="0"/>
              <a:t>Yes, it’s annoying. But if you learn this you understand the</a:t>
            </a:r>
            <a:br>
              <a:rPr lang="en-US" dirty="0" smtClean="0"/>
            </a:br>
            <a:r>
              <a:rPr lang="en-US" dirty="0" smtClean="0"/>
              <a:t>basic formula structure. So ha!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64" t="23983" r="53460" b="35498"/>
          <a:stretch/>
        </p:blipFill>
        <p:spPr>
          <a:xfrm>
            <a:off x="7772401" y="1930400"/>
            <a:ext cx="3876674" cy="355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6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101(a)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formula begins with an _________________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Basic formula structure: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your formula happens to deal with an empty cell, you should ________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are going for speed:</a:t>
            </a:r>
          </a:p>
          <a:p>
            <a:pPr lvl="1"/>
            <a:r>
              <a:rPr lang="en-US" dirty="0" smtClean="0"/>
              <a:t>Left hand should be on _______________</a:t>
            </a:r>
          </a:p>
          <a:p>
            <a:pPr lvl="1"/>
            <a:r>
              <a:rPr lang="en-US" dirty="0" smtClean="0"/>
              <a:t>Right hand should be on ______________</a:t>
            </a:r>
          </a:p>
          <a:p>
            <a:endParaRPr lang="en-US" dirty="0" smtClean="0"/>
          </a:p>
          <a:p>
            <a:r>
              <a:rPr lang="en-US" dirty="0" smtClean="0"/>
              <a:t>Number of times that you will likely type in cell addresses after this class: ___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1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Formulas (In my opinion)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8289"/>
            <a:ext cx="9469966" cy="504031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Basic formula: </a:t>
            </a:r>
            <a:r>
              <a:rPr lang="en-US" sz="2000" dirty="0" smtClean="0"/>
              <a:t>Simply adding up cells</a:t>
            </a:r>
          </a:p>
          <a:p>
            <a:pPr lvl="1"/>
            <a:r>
              <a:rPr lang="en-US" sz="1800" dirty="0" smtClean="0"/>
              <a:t>Example: =A1+A2</a:t>
            </a:r>
          </a:p>
          <a:p>
            <a:pPr lvl="1"/>
            <a:r>
              <a:rPr lang="en-US" sz="1800" dirty="0" smtClean="0"/>
              <a:t>Example: =A1+A2+A3</a:t>
            </a:r>
          </a:p>
          <a:p>
            <a:pPr lvl="1"/>
            <a:r>
              <a:rPr lang="en-US" sz="1800" dirty="0" smtClean="0"/>
              <a:t>Example: =C5+D12+A9+F10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b="1" dirty="0" smtClean="0"/>
              <a:t>Function-based formula: </a:t>
            </a:r>
            <a:r>
              <a:rPr lang="en-US" sz="2000" dirty="0" smtClean="0"/>
              <a:t>Uses a “function” to perform a complex operation</a:t>
            </a:r>
          </a:p>
          <a:p>
            <a:pPr lvl="1"/>
            <a:r>
              <a:rPr lang="en-US" sz="1800" dirty="0" smtClean="0"/>
              <a:t>Example: =SUM(A1:A12)</a:t>
            </a:r>
          </a:p>
          <a:p>
            <a:pPr lvl="1"/>
            <a:r>
              <a:rPr lang="en-US" sz="1800" dirty="0" smtClean="0"/>
              <a:t>Example: =AVERAGE(B10:F20)</a:t>
            </a:r>
          </a:p>
          <a:p>
            <a:pPr lvl="1"/>
            <a:r>
              <a:rPr lang="en-US" sz="1800" dirty="0" smtClean="0"/>
              <a:t>Example: =COUNT(C3:C17)</a:t>
            </a:r>
          </a:p>
          <a:p>
            <a:pPr lvl="1"/>
            <a:endParaRPr lang="en-US" sz="1800" dirty="0"/>
          </a:p>
          <a:p>
            <a:r>
              <a:rPr lang="en-US" sz="2000" b="1" dirty="0" smtClean="0"/>
              <a:t>Complex Formula: </a:t>
            </a:r>
            <a:r>
              <a:rPr lang="en-US" sz="2000" dirty="0" smtClean="0"/>
              <a:t>Mixes it all together</a:t>
            </a:r>
          </a:p>
          <a:p>
            <a:pPr lvl="1"/>
            <a:r>
              <a:rPr lang="en-US" sz="1800" dirty="0" smtClean="0"/>
              <a:t>Example: =AVERAGE(B10:F20)+A1-C5*SUM(A1:A12)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697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computer</a:t>
            </a:r>
          </a:p>
          <a:p>
            <a:r>
              <a:rPr lang="en-US" dirty="0" smtClean="0"/>
              <a:t>Open up Excel</a:t>
            </a:r>
          </a:p>
          <a:p>
            <a:r>
              <a:rPr lang="en-US" dirty="0" smtClean="0"/>
              <a:t>Learn the features of Excel 2013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reach me:</a:t>
            </a:r>
          </a:p>
          <a:p>
            <a:r>
              <a:rPr lang="en-US" dirty="0" smtClean="0"/>
              <a:t>Rockland Web Design (845) 877-7333 </a:t>
            </a:r>
            <a:r>
              <a:rPr lang="en-US" dirty="0" err="1" smtClean="0"/>
              <a:t>xt.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 smtClean="0"/>
              <a:t> (Ask for me or Heather)</a:t>
            </a:r>
          </a:p>
          <a:p>
            <a:r>
              <a:rPr lang="en-US" dirty="0">
                <a:hlinkClick r:id="rId2"/>
              </a:rPr>
              <a:t>tossa@rboces.org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6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= sign</a:t>
            </a:r>
          </a:p>
          <a:p>
            <a:r>
              <a:rPr lang="en-US" dirty="0" smtClean="0"/>
              <a:t>Use right hand to click on a cell that you want in the formula</a:t>
            </a:r>
          </a:p>
          <a:p>
            <a:r>
              <a:rPr lang="en-US" dirty="0" smtClean="0"/>
              <a:t>Use left hand to choose an operator, such as [+], or [-], or [*]</a:t>
            </a:r>
          </a:p>
          <a:p>
            <a:r>
              <a:rPr lang="en-US" dirty="0" smtClean="0"/>
              <a:t>Repeat as needed to include all cells in formula</a:t>
            </a:r>
          </a:p>
          <a:p>
            <a:r>
              <a:rPr lang="en-US" dirty="0" smtClean="0"/>
              <a:t>Press [Enter] when done</a:t>
            </a:r>
          </a:p>
          <a:p>
            <a:endParaRPr lang="en-US" dirty="0"/>
          </a:p>
          <a:p>
            <a:pPr marL="1257300" lvl="3" indent="0">
              <a:buNone/>
            </a:pPr>
            <a:r>
              <a:rPr lang="en-US" sz="3000" dirty="0" smtClean="0"/>
              <a:t>=A1+A2+A3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443" r="35868" b="42098"/>
          <a:stretch/>
        </p:blipFill>
        <p:spPr>
          <a:xfrm>
            <a:off x="5511800" y="4154948"/>
            <a:ext cx="6146800" cy="211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607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Function-Based Formula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= sign</a:t>
            </a:r>
          </a:p>
          <a:p>
            <a:r>
              <a:rPr lang="en-US" dirty="0" smtClean="0"/>
              <a:t>Type in the name of the function (Examples: SUM, or MIN, or AVERAGE)</a:t>
            </a:r>
          </a:p>
          <a:p>
            <a:r>
              <a:rPr lang="en-US" dirty="0" smtClean="0"/>
              <a:t>Open a ‘(‘ parentheses using [Shift] and the number [9]. </a:t>
            </a:r>
          </a:p>
          <a:p>
            <a:r>
              <a:rPr lang="en-US" dirty="0" smtClean="0"/>
              <a:t>Use right hand to highlight the cells that you want in the formula</a:t>
            </a:r>
          </a:p>
          <a:p>
            <a:r>
              <a:rPr lang="en-US" dirty="0" smtClean="0"/>
              <a:t>Close the bubble with a ‘)‘ </a:t>
            </a:r>
            <a:r>
              <a:rPr lang="en-US" dirty="0"/>
              <a:t>parentheses using [Shift] and the number </a:t>
            </a:r>
            <a:r>
              <a:rPr lang="en-US" dirty="0" smtClean="0"/>
              <a:t>[0]. </a:t>
            </a:r>
            <a:endParaRPr lang="en-US" dirty="0"/>
          </a:p>
          <a:p>
            <a:r>
              <a:rPr lang="en-US" dirty="0" smtClean="0"/>
              <a:t>Press [Enter] when done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=SUM(A1:A3)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7" t="14368" r="47292" b="40373"/>
          <a:stretch/>
        </p:blipFill>
        <p:spPr>
          <a:xfrm>
            <a:off x="9016112" y="1930400"/>
            <a:ext cx="2794887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189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We’ll get to that.</a:t>
            </a:r>
          </a:p>
          <a:p>
            <a:pPr marL="0" indent="0" algn="ctr">
              <a:buNone/>
            </a:pPr>
            <a:r>
              <a:rPr lang="en-US" sz="4800" dirty="0" smtClean="0"/>
              <a:t>]-)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5713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 that isn’t as important, but happens to be in the book lol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25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Habits of Highly Effective Office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Start a document (New / Open)</a:t>
            </a:r>
          </a:p>
          <a:p>
            <a:r>
              <a:rPr lang="en-US" sz="2800" dirty="0" smtClean="0"/>
              <a:t>Save the document</a:t>
            </a:r>
          </a:p>
          <a:p>
            <a:r>
              <a:rPr lang="en-US" sz="2800" dirty="0" smtClean="0"/>
              <a:t>Setup the document</a:t>
            </a:r>
          </a:p>
          <a:p>
            <a:r>
              <a:rPr lang="en-US" sz="2800" dirty="0" smtClean="0"/>
              <a:t>Just type, dammit.</a:t>
            </a:r>
          </a:p>
          <a:p>
            <a:r>
              <a:rPr lang="en-US" sz="2800" dirty="0" smtClean="0"/>
              <a:t>Proofreading: Format, Edit, Check text and numbers</a:t>
            </a:r>
          </a:p>
          <a:p>
            <a:r>
              <a:rPr lang="en-US" sz="2800" dirty="0" smtClean="0"/>
              <a:t>Save and print</a:t>
            </a:r>
          </a:p>
          <a:p>
            <a:r>
              <a:rPr lang="en-US" sz="2800" dirty="0" smtClean="0"/>
              <a:t>Close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4652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save a document, there is a way to add a password, to prevent people from changing it.</a:t>
            </a:r>
          </a:p>
          <a:p>
            <a:pPr lvl="1"/>
            <a:r>
              <a:rPr lang="en-US" dirty="0" smtClean="0"/>
              <a:t>As normal, click on [Save As]</a:t>
            </a:r>
          </a:p>
          <a:p>
            <a:pPr lvl="1"/>
            <a:r>
              <a:rPr lang="en-US" dirty="0" smtClean="0"/>
              <a:t>Go to the folder / location you want to save the document</a:t>
            </a:r>
          </a:p>
          <a:p>
            <a:pPr lvl="1"/>
            <a:r>
              <a:rPr lang="en-US" dirty="0" smtClean="0"/>
              <a:t>At the bottom of the window, choose [Tools] &gt;&gt; [General Options]</a:t>
            </a:r>
          </a:p>
          <a:p>
            <a:pPr lvl="1"/>
            <a:r>
              <a:rPr lang="en-US" dirty="0" smtClean="0"/>
              <a:t>Add a password</a:t>
            </a:r>
          </a:p>
          <a:p>
            <a:pPr lvl="1"/>
            <a:r>
              <a:rPr lang="en-US" dirty="0" smtClean="0"/>
              <a:t>Remember it. </a:t>
            </a:r>
            <a:r>
              <a:rPr lang="en-US" dirty="0" err="1" smtClean="0"/>
              <a:t>Lol</a:t>
            </a:r>
            <a:endParaRPr lang="en-US" dirty="0" smtClean="0"/>
          </a:p>
          <a:p>
            <a:pPr lvl="1"/>
            <a:r>
              <a:rPr lang="en-US" dirty="0" smtClean="0"/>
              <a:t>Save</a:t>
            </a:r>
          </a:p>
          <a:p>
            <a:r>
              <a:rPr lang="en-US" dirty="0" smtClean="0"/>
              <a:t>When you open the document the next time, you’ll be asked for a password.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175" y="2840037"/>
            <a:ext cx="283845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290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</a:t>
            </a:r>
            <a:r>
              <a:rPr lang="en-US" dirty="0" err="1" smtClean="0"/>
              <a:t>Zoom</a:t>
            </a:r>
            <a:r>
              <a:rPr lang="en-US" dirty="0" smtClean="0"/>
              <a:t> </a:t>
            </a:r>
            <a:r>
              <a:rPr lang="en-US" dirty="0" err="1" smtClean="0"/>
              <a:t>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simple thing, but when you are saving the spreadsheet, make sure you are zooming to the correct size, </a:t>
            </a:r>
            <a:r>
              <a:rPr lang="en-US" u="sng" dirty="0" smtClean="0"/>
              <a:t>especially</a:t>
            </a:r>
            <a:r>
              <a:rPr lang="en-US" dirty="0" smtClean="0"/>
              <a:t> for the person that will be opening the document. Hello, customer service!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625" t="93391"/>
          <a:stretch/>
        </p:blipFill>
        <p:spPr>
          <a:xfrm>
            <a:off x="1117599" y="3721100"/>
            <a:ext cx="10659717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508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478866" cy="3880773"/>
          </a:xfrm>
        </p:spPr>
        <p:txBody>
          <a:bodyPr/>
          <a:lstStyle/>
          <a:p>
            <a:r>
              <a:rPr lang="en-US" dirty="0" smtClean="0"/>
              <a:t>Standard thing to do is to go to [File] &gt;&gt; [Print], and print up as many pages as you need.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if you need to change the print area of your document, you can go to the [Print Area] function on the status bar, and set the area that will print.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48" y="952500"/>
            <a:ext cx="6253656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0591800" y="4978400"/>
            <a:ext cx="533400" cy="787400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9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Names and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clicking on each sheet gives you a bunch of options:</a:t>
            </a:r>
          </a:p>
          <a:p>
            <a:pPr lvl="1"/>
            <a:r>
              <a:rPr lang="en-US" dirty="0" smtClean="0"/>
              <a:t>You can name each individual sheet anything that you want it to be named.</a:t>
            </a:r>
          </a:p>
          <a:p>
            <a:pPr lvl="1"/>
            <a:r>
              <a:rPr lang="en-US" dirty="0" smtClean="0"/>
              <a:t>You can also color code the sheets</a:t>
            </a:r>
          </a:p>
          <a:p>
            <a:pPr lvl="1"/>
            <a:r>
              <a:rPr lang="en-US" dirty="0" smtClean="0"/>
              <a:t>You can also hide sheets</a:t>
            </a:r>
          </a:p>
          <a:p>
            <a:pPr lvl="1"/>
            <a:r>
              <a:rPr lang="en-US" dirty="0" smtClean="0"/>
              <a:t>Any sheets that are hidden can also be unhidden</a:t>
            </a:r>
          </a:p>
          <a:p>
            <a:r>
              <a:rPr lang="en-US" dirty="0" smtClean="0"/>
              <a:t>Every time you click on the [+] button, you add an additional sheet</a:t>
            </a:r>
          </a:p>
          <a:p>
            <a:r>
              <a:rPr lang="en-US" dirty="0" smtClean="0"/>
              <a:t>To move a sheet, simply click and hold it, and drag to the left or the right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345" r="63542"/>
          <a:stretch/>
        </p:blipFill>
        <p:spPr>
          <a:xfrm>
            <a:off x="1254568" y="5029200"/>
            <a:ext cx="7442200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497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and center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whatever cells you want to merge</a:t>
            </a:r>
          </a:p>
          <a:p>
            <a:r>
              <a:rPr lang="en-US" dirty="0" smtClean="0"/>
              <a:t>Go to [Home] &gt;&gt; [Merge and Center]</a:t>
            </a:r>
          </a:p>
          <a:p>
            <a:r>
              <a:rPr lang="en-US" dirty="0" smtClean="0"/>
              <a:t>The cells will merge. And center. W00T!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042" b="35201"/>
          <a:stretch/>
        </p:blipFill>
        <p:spPr>
          <a:xfrm>
            <a:off x="5930900" y="469900"/>
            <a:ext cx="5969000" cy="572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9761451" y="1028700"/>
            <a:ext cx="1651000" cy="7747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94700" y="1422400"/>
            <a:ext cx="2260600" cy="26785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5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the Power Button on bottom right of monitor</a:t>
            </a:r>
          </a:p>
          <a:p>
            <a:r>
              <a:rPr lang="en-US" dirty="0" smtClean="0"/>
              <a:t>Sign in with:</a:t>
            </a:r>
          </a:p>
          <a:p>
            <a:pPr lvl="1"/>
            <a:r>
              <a:rPr lang="en-US" dirty="0" smtClean="0"/>
              <a:t>User name: a# (Example – a2, a3, a4, a5, etc. (Please don’t use a2))</a:t>
            </a:r>
          </a:p>
          <a:p>
            <a:pPr lvl="1"/>
            <a:r>
              <a:rPr lang="en-US" dirty="0" smtClean="0"/>
              <a:t>Password: student (All lowercase)</a:t>
            </a:r>
          </a:p>
          <a:p>
            <a:r>
              <a:rPr lang="en-US" dirty="0" smtClean="0"/>
              <a:t>New start menu:</a:t>
            </a:r>
          </a:p>
          <a:p>
            <a:pPr lvl="1"/>
            <a:r>
              <a:rPr lang="en-US" dirty="0" smtClean="0"/>
              <a:t>Bottom left side, click with mouse – will take you to new start screen</a:t>
            </a:r>
          </a:p>
          <a:p>
            <a:pPr lvl="1"/>
            <a:r>
              <a:rPr lang="en-US" dirty="0" smtClean="0"/>
              <a:t>To go back, bring mouse back to bottom left side and click again (Desktop)</a:t>
            </a:r>
          </a:p>
          <a:p>
            <a:r>
              <a:rPr lang="en-US" dirty="0" smtClean="0"/>
              <a:t>In Start Screen, click on 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36083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and Row Widths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26366" cy="3880773"/>
          </a:xfrm>
        </p:spPr>
        <p:txBody>
          <a:bodyPr/>
          <a:lstStyle/>
          <a:p>
            <a:r>
              <a:rPr lang="en-US" dirty="0" smtClean="0"/>
              <a:t>Change column and row widths simply by clicking and holding in between each column, and dragging to the left, right, up or down.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can also drag multiple columns or rows at the same time by first highlighting all of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" t="12212" r="39063" b="37931"/>
          <a:stretch/>
        </p:blipFill>
        <p:spPr>
          <a:xfrm>
            <a:off x="4584700" y="1752600"/>
            <a:ext cx="7416800" cy="44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9486900" y="2160588"/>
            <a:ext cx="444500" cy="912811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02800" y="2476500"/>
            <a:ext cx="0" cy="356486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15500" y="2578100"/>
            <a:ext cx="1155700" cy="25400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97400" y="5901662"/>
            <a:ext cx="3213100" cy="383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46600" y="5445256"/>
            <a:ext cx="444500" cy="912811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49800" y="5900868"/>
            <a:ext cx="19050" cy="855532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5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56666" cy="3880773"/>
          </a:xfrm>
        </p:spPr>
        <p:txBody>
          <a:bodyPr/>
          <a:lstStyle/>
          <a:p>
            <a:r>
              <a:rPr lang="en-US" dirty="0" smtClean="0"/>
              <a:t>To ensure all text appears in a given cell, click on the cell that you want the text to appear in full, and click on [Home] &gt;&gt; [Wrap Text]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287" r="51042" b="20689"/>
          <a:stretch/>
        </p:blipFill>
        <p:spPr>
          <a:xfrm>
            <a:off x="6937202" y="609600"/>
            <a:ext cx="4673600" cy="550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9804400" y="736600"/>
            <a:ext cx="1206500" cy="8128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42200" y="4762500"/>
            <a:ext cx="3746500" cy="8128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042400" y="1155700"/>
            <a:ext cx="1422400" cy="40513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85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64466" cy="3880773"/>
          </a:xfrm>
        </p:spPr>
        <p:txBody>
          <a:bodyPr/>
          <a:lstStyle/>
          <a:p>
            <a:r>
              <a:rPr lang="en-US" dirty="0" smtClean="0"/>
              <a:t>Highlight any cell in which you want text to look differently</a:t>
            </a:r>
          </a:p>
          <a:p>
            <a:r>
              <a:rPr lang="en-US" dirty="0" smtClean="0"/>
              <a:t>Click on [Home] [Text Orientation] button</a:t>
            </a:r>
          </a:p>
          <a:p>
            <a:r>
              <a:rPr lang="en-US" dirty="0" smtClean="0"/>
              <a:t>Change the alignment, orientation, angle of text in the cell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83" r="40937" b="36063"/>
          <a:stretch/>
        </p:blipFill>
        <p:spPr>
          <a:xfrm>
            <a:off x="6299200" y="711200"/>
            <a:ext cx="4203700" cy="565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53200" y="927100"/>
            <a:ext cx="812800" cy="8382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9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Try to set up the spreadsheet on EX03.2 without any text in it.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/>
              <a:t>(</a:t>
            </a:r>
            <a:r>
              <a:rPr lang="en-US" i="1" dirty="0" smtClean="0"/>
              <a:t>Use the force, Luke.)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Format the cells as shown in the book.</a:t>
            </a:r>
          </a:p>
          <a:p>
            <a:r>
              <a:rPr lang="en-US" dirty="0" smtClean="0"/>
              <a:t>Also, please read chapter 3, and if you want to get a head start, read chapter 4.</a:t>
            </a:r>
          </a:p>
          <a:p>
            <a:r>
              <a:rPr lang="en-US" dirty="0" smtClean="0"/>
              <a:t>No classes on Veterans Day, Nov 11. Enjoy your week off!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091274" y="3038365"/>
            <a:ext cx="571237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Financial Data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458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Formulas (In my opinion)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8289"/>
            <a:ext cx="9469966" cy="504031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Basic formula: </a:t>
            </a:r>
            <a:r>
              <a:rPr lang="en-US" sz="2000" dirty="0" smtClean="0"/>
              <a:t>Simply adding up cells</a:t>
            </a:r>
          </a:p>
          <a:p>
            <a:pPr lvl="1"/>
            <a:r>
              <a:rPr lang="en-US" sz="1800" dirty="0" smtClean="0"/>
              <a:t>Example: =A1+A2</a:t>
            </a:r>
          </a:p>
          <a:p>
            <a:pPr lvl="1"/>
            <a:r>
              <a:rPr lang="en-US" sz="1800" dirty="0" smtClean="0"/>
              <a:t>Example: =A1+A2+A3</a:t>
            </a:r>
          </a:p>
          <a:p>
            <a:pPr lvl="1"/>
            <a:r>
              <a:rPr lang="en-US" sz="1800" dirty="0" smtClean="0"/>
              <a:t>Example: =C5+D12+A9+F10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b="1" dirty="0" smtClean="0"/>
              <a:t>Function-based formula: </a:t>
            </a:r>
            <a:r>
              <a:rPr lang="en-US" sz="2000" dirty="0" smtClean="0"/>
              <a:t>Uses a “function” to perform a complex operation</a:t>
            </a:r>
          </a:p>
          <a:p>
            <a:pPr lvl="1"/>
            <a:r>
              <a:rPr lang="en-US" sz="1800" dirty="0" smtClean="0"/>
              <a:t>Example: =SUM(A1:A12)</a:t>
            </a:r>
          </a:p>
          <a:p>
            <a:pPr lvl="1"/>
            <a:r>
              <a:rPr lang="en-US" sz="1800" dirty="0" smtClean="0"/>
              <a:t>Example: =AVERAGE(B10:F20)</a:t>
            </a:r>
          </a:p>
          <a:p>
            <a:pPr lvl="1"/>
            <a:r>
              <a:rPr lang="en-US" sz="1800" dirty="0" smtClean="0"/>
              <a:t>Example: =COUNT(C3:C17)</a:t>
            </a:r>
          </a:p>
          <a:p>
            <a:pPr lvl="1"/>
            <a:endParaRPr lang="en-US" sz="1800" dirty="0"/>
          </a:p>
          <a:p>
            <a:r>
              <a:rPr lang="en-US" sz="2000" b="1" dirty="0" smtClean="0"/>
              <a:t>Complex Formula: </a:t>
            </a:r>
            <a:r>
              <a:rPr lang="en-US" sz="2000" dirty="0" smtClean="0"/>
              <a:t>Mixes it all together</a:t>
            </a:r>
          </a:p>
          <a:p>
            <a:pPr lvl="1"/>
            <a:r>
              <a:rPr lang="en-US" sz="1800" dirty="0" smtClean="0"/>
              <a:t>Example: =AVERAGE(B10:F20)+A1-C5*SUM(A1:A12)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0972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= sign</a:t>
            </a:r>
          </a:p>
          <a:p>
            <a:r>
              <a:rPr lang="en-US" dirty="0" smtClean="0"/>
              <a:t>Use right hand to click on a cell that you want in the formula</a:t>
            </a:r>
          </a:p>
          <a:p>
            <a:r>
              <a:rPr lang="en-US" dirty="0" smtClean="0"/>
              <a:t>Use left hand to choose an operator, such as [+], or [-], or [*]</a:t>
            </a:r>
          </a:p>
          <a:p>
            <a:r>
              <a:rPr lang="en-US" dirty="0" smtClean="0"/>
              <a:t>Repeat as needed to include all cells in formula</a:t>
            </a:r>
          </a:p>
          <a:p>
            <a:r>
              <a:rPr lang="en-US" dirty="0" smtClean="0"/>
              <a:t>Press [Enter] when done</a:t>
            </a:r>
          </a:p>
          <a:p>
            <a:endParaRPr lang="en-US" dirty="0"/>
          </a:p>
          <a:p>
            <a:pPr marL="1257300" lvl="3" indent="0">
              <a:buNone/>
            </a:pPr>
            <a:r>
              <a:rPr lang="en-US" sz="3000" dirty="0" smtClean="0"/>
              <a:t>=A1+A2+A3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443" r="35868" b="42098"/>
          <a:stretch/>
        </p:blipFill>
        <p:spPr>
          <a:xfrm>
            <a:off x="5511800" y="4154948"/>
            <a:ext cx="6146800" cy="211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540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Function-Based Formula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= sign</a:t>
            </a:r>
          </a:p>
          <a:p>
            <a:r>
              <a:rPr lang="en-US" dirty="0" smtClean="0"/>
              <a:t>Type in the name of the function (Examples: SUM, or MIN, or AVERAGE)</a:t>
            </a:r>
          </a:p>
          <a:p>
            <a:r>
              <a:rPr lang="en-US" dirty="0" smtClean="0"/>
              <a:t>Open a ‘(‘ parentheses using [Shift] and the number [9]. </a:t>
            </a:r>
          </a:p>
          <a:p>
            <a:r>
              <a:rPr lang="en-US" dirty="0" smtClean="0"/>
              <a:t>Use right hand to highlight the cells that you want in the formula</a:t>
            </a:r>
          </a:p>
          <a:p>
            <a:r>
              <a:rPr lang="en-US" dirty="0" smtClean="0"/>
              <a:t>Close the bubble with a ‘)‘ </a:t>
            </a:r>
            <a:r>
              <a:rPr lang="en-US" dirty="0"/>
              <a:t>parentheses using [Shift] and the number </a:t>
            </a:r>
            <a:r>
              <a:rPr lang="en-US" dirty="0" smtClean="0"/>
              <a:t>[0]. </a:t>
            </a:r>
            <a:endParaRPr lang="en-US" dirty="0"/>
          </a:p>
          <a:p>
            <a:r>
              <a:rPr lang="en-US" dirty="0" smtClean="0"/>
              <a:t>Press [Enter] when done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=SUM(A1:A3)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7" t="14368" r="47292" b="40373"/>
          <a:stretch/>
        </p:blipFill>
        <p:spPr>
          <a:xfrm>
            <a:off x="9016112" y="1930400"/>
            <a:ext cx="2794887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221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We’ll get to that.</a:t>
            </a:r>
          </a:p>
          <a:p>
            <a:pPr marL="0" indent="0" algn="ctr">
              <a:buNone/>
            </a:pPr>
            <a:r>
              <a:rPr lang="en-US" sz="4800" dirty="0" smtClean="0"/>
              <a:t>]-)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8686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functions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56111"/>
          </a:xfrm>
        </p:spPr>
        <p:txBody>
          <a:bodyPr>
            <a:normAutofit/>
          </a:bodyPr>
          <a:lstStyle/>
          <a:p>
            <a:r>
              <a:rPr lang="en-US" dirty="0" smtClean="0"/>
              <a:t>On the menu bar, go to [Formulas] and the [Insert Function] button on the ribbon</a:t>
            </a:r>
          </a:p>
          <a:p>
            <a:r>
              <a:rPr lang="en-US" dirty="0" smtClean="0"/>
              <a:t>You will see over 200 different formulas (formulae?) available for use</a:t>
            </a:r>
          </a:p>
          <a:p>
            <a:r>
              <a:rPr lang="en-US" dirty="0" smtClean="0"/>
              <a:t>To learn what each one does with examples, </a:t>
            </a:r>
            <a:br>
              <a:rPr lang="en-US" dirty="0" smtClean="0"/>
            </a:br>
            <a:r>
              <a:rPr lang="en-US" dirty="0" smtClean="0"/>
              <a:t>Google “Excel [Name of Function]”</a:t>
            </a:r>
          </a:p>
          <a:p>
            <a:r>
              <a:rPr lang="en-US" dirty="0" smtClean="0"/>
              <a:t>The ones we often use in this class are:</a:t>
            </a:r>
          </a:p>
          <a:p>
            <a:pPr lvl="1"/>
            <a:r>
              <a:rPr lang="en-US" dirty="0" smtClean="0"/>
              <a:t>SUM( ) – Adds stuff up.</a:t>
            </a:r>
          </a:p>
          <a:p>
            <a:pPr lvl="1"/>
            <a:r>
              <a:rPr lang="en-US" dirty="0" smtClean="0"/>
              <a:t>AVERAGE( ) – Finds average number of a range of cells</a:t>
            </a:r>
          </a:p>
          <a:p>
            <a:pPr lvl="1"/>
            <a:r>
              <a:rPr lang="en-US" dirty="0" smtClean="0"/>
              <a:t>MIN( ) – Finds lowest number in a range of cells</a:t>
            </a:r>
          </a:p>
          <a:p>
            <a:pPr lvl="1"/>
            <a:r>
              <a:rPr lang="en-US" dirty="0" smtClean="0"/>
              <a:t>MAX( ) – Finds highest number in a range of cells</a:t>
            </a:r>
          </a:p>
          <a:p>
            <a:pPr lvl="1"/>
            <a:r>
              <a:rPr lang="en-US" dirty="0" smtClean="0"/>
              <a:t>COUNT( ) – Finds total number of cells in a range that have a number in them</a:t>
            </a:r>
          </a:p>
          <a:p>
            <a:pPr lvl="1"/>
            <a:r>
              <a:rPr lang="en-US" dirty="0" smtClean="0"/>
              <a:t>IF( ) – Performs an action or a calculation based on a certain condition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32" y="2819400"/>
            <a:ext cx="302743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716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fill handle to complete formulas in a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your formula in the first cell</a:t>
            </a:r>
          </a:p>
          <a:p>
            <a:r>
              <a:rPr lang="en-US" dirty="0" smtClean="0"/>
              <a:t>Make sure it is correctly written</a:t>
            </a:r>
          </a:p>
          <a:p>
            <a:r>
              <a:rPr lang="en-US" dirty="0" smtClean="0"/>
              <a:t>Make sure again that it is correctly written</a:t>
            </a:r>
          </a:p>
          <a:p>
            <a:r>
              <a:rPr lang="en-US" dirty="0" smtClean="0"/>
              <a:t>See above.</a:t>
            </a:r>
          </a:p>
          <a:p>
            <a:r>
              <a:rPr lang="en-US" dirty="0" smtClean="0"/>
              <a:t>Ok…now click on the little dot in the corner of the cell with the function in it…</a:t>
            </a:r>
          </a:p>
          <a:p>
            <a:r>
              <a:rPr lang="en-US" dirty="0" smtClean="0"/>
              <a:t>And drag it down, or to the right, or wherever to copy the formula all the way down.</a:t>
            </a:r>
          </a:p>
          <a:p>
            <a:endParaRPr lang="en-US" dirty="0"/>
          </a:p>
          <a:p>
            <a:r>
              <a:rPr lang="en-US" dirty="0" smtClean="0"/>
              <a:t>IMPORTANT: This only works if the data and the formulas are all correctly laid out in a nice pattern.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63" t="29167" r="33333" b="40517"/>
          <a:stretch/>
        </p:blipFill>
        <p:spPr>
          <a:xfrm>
            <a:off x="7835900" y="1148330"/>
            <a:ext cx="3924300" cy="202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1112500" y="2870200"/>
            <a:ext cx="266700" cy="3026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Layout of Main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area is called the “grid”</a:t>
            </a:r>
          </a:p>
          <a:p>
            <a:r>
              <a:rPr lang="en-US" dirty="0" smtClean="0"/>
              <a:t>Bottom area is called status bar</a:t>
            </a:r>
          </a:p>
          <a:p>
            <a:r>
              <a:rPr lang="en-US" dirty="0" smtClean="0"/>
              <a:t>Top area is called “The Ribbon”</a:t>
            </a:r>
          </a:p>
          <a:p>
            <a:pPr lvl="1"/>
            <a:r>
              <a:rPr lang="en-US" dirty="0" smtClean="0"/>
              <a:t>Main tabs are:</a:t>
            </a:r>
          </a:p>
          <a:p>
            <a:pPr lvl="2"/>
            <a:r>
              <a:rPr lang="en-US" dirty="0" smtClean="0"/>
              <a:t>Home</a:t>
            </a:r>
          </a:p>
          <a:p>
            <a:pPr lvl="2"/>
            <a:r>
              <a:rPr lang="en-US" dirty="0" smtClean="0"/>
              <a:t>Formulas</a:t>
            </a:r>
          </a:p>
          <a:p>
            <a:pPr lvl="2"/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52" y="1581797"/>
            <a:ext cx="5512809" cy="412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094328" y="2347415"/>
            <a:ext cx="4053385" cy="148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94579" y="2688609"/>
            <a:ext cx="4050577" cy="277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94579" y="1930400"/>
            <a:ext cx="3098042" cy="12631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class (Class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start off with the problem of percentage of sales not fill handling…Nov 18 sheet</a:t>
            </a:r>
          </a:p>
          <a:p>
            <a:r>
              <a:rPr lang="en-US" dirty="0" smtClean="0"/>
              <a:t>Small test is a-coming…</a:t>
            </a:r>
          </a:p>
          <a:p>
            <a:r>
              <a:rPr lang="en-US" dirty="0" smtClean="0"/>
              <a:t>Please read through Chapter 4. We will still be</a:t>
            </a:r>
            <a:br>
              <a:rPr lang="en-US" dirty="0" smtClean="0"/>
            </a:br>
            <a:r>
              <a:rPr lang="en-US" dirty="0" smtClean="0"/>
              <a:t>in it next week.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54" r="10208" b="39511"/>
          <a:stretch/>
        </p:blipFill>
        <p:spPr>
          <a:xfrm>
            <a:off x="6337300" y="2801548"/>
            <a:ext cx="5537200" cy="382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398000" y="5232400"/>
            <a:ext cx="914400" cy="124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4: Complex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Three types of formulas: Simple, Function-Based and Complex</a:t>
            </a:r>
          </a:p>
          <a:p>
            <a:pPr lvl="1"/>
            <a:r>
              <a:rPr lang="en-US" dirty="0" smtClean="0"/>
              <a:t>Every formula begins with an = sign</a:t>
            </a:r>
          </a:p>
          <a:p>
            <a:pPr lvl="1"/>
            <a:r>
              <a:rPr lang="en-US" dirty="0" smtClean="0"/>
              <a:t>Functions: Sum( ), Average( ), Max( ), Min( ), Count( )</a:t>
            </a:r>
          </a:p>
          <a:p>
            <a:pPr lvl="1"/>
            <a:r>
              <a:rPr lang="en-US" dirty="0" err="1" smtClean="0"/>
              <a:t>Autofunction</a:t>
            </a:r>
            <a:r>
              <a:rPr lang="en-US" dirty="0" smtClean="0"/>
              <a:t> vs. writing out the formula</a:t>
            </a:r>
          </a:p>
          <a:p>
            <a:pPr lvl="1"/>
            <a:r>
              <a:rPr lang="en-US" dirty="0" smtClean="0"/>
              <a:t>Using fill handle – benefits and dangers</a:t>
            </a:r>
          </a:p>
          <a:p>
            <a:r>
              <a:rPr lang="en-US" dirty="0" smtClean="0"/>
              <a:t>Pickup from last week: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ACR and practice</a:t>
            </a:r>
          </a:p>
          <a:p>
            <a:pPr lvl="1"/>
            <a:r>
              <a:rPr lang="en-US" dirty="0" smtClean="0"/>
              <a:t>The IF( ) Statement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smtClean="0"/>
              <a:t>Test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167476" y="2843268"/>
            <a:ext cx="57123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Mail Merge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5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Cell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cell reference:</a:t>
            </a:r>
            <a:br>
              <a:rPr lang="en-US" dirty="0" smtClean="0"/>
            </a:br>
            <a:r>
              <a:rPr lang="en-US" dirty="0" smtClean="0"/>
              <a:t>If you move a formula, the cells that are</a:t>
            </a:r>
            <a:br>
              <a:rPr lang="en-US" dirty="0" smtClean="0"/>
            </a:br>
            <a:r>
              <a:rPr lang="en-US" dirty="0" smtClean="0"/>
              <a:t>referenced in the formula move along with it.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cell to the right, E5, is adding up </a:t>
            </a:r>
            <a:br>
              <a:rPr lang="en-US" dirty="0" smtClean="0"/>
            </a:br>
            <a:r>
              <a:rPr lang="en-US" dirty="0" smtClean="0"/>
              <a:t>cells B5:D5.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we copied that formula </a:t>
            </a:r>
            <a:r>
              <a:rPr lang="en-US" i="1" dirty="0" smtClean="0"/>
              <a:t>down to cell E6,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cells referenced would be B6:E6.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511" y="1818944"/>
            <a:ext cx="5302826" cy="456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024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Cell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move a formula, the cells that are</a:t>
            </a:r>
            <a:br>
              <a:rPr lang="en-US" dirty="0" smtClean="0"/>
            </a:br>
            <a:r>
              <a:rPr lang="en-US" dirty="0" smtClean="0"/>
              <a:t>referenced in the formula </a:t>
            </a:r>
            <a:r>
              <a:rPr lang="en-US" u="sng" dirty="0" smtClean="0"/>
              <a:t>move along with i</a:t>
            </a:r>
            <a:r>
              <a:rPr lang="en-US" dirty="0" smtClean="0"/>
              <a:t>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Same example as before: the cell to the right, </a:t>
            </a:r>
            <a:br>
              <a:rPr lang="en-US" dirty="0" smtClean="0"/>
            </a:br>
            <a:r>
              <a:rPr lang="en-US" dirty="0" smtClean="0"/>
              <a:t>E5, is adding up cells B5:D5.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However, since cell H2 is referred as an absolute</a:t>
            </a:r>
            <a:br>
              <a:rPr lang="en-US" dirty="0" smtClean="0"/>
            </a:br>
            <a:r>
              <a:rPr lang="en-US" dirty="0" smtClean="0"/>
              <a:t>cell reference, if we copy the formula </a:t>
            </a:r>
            <a:br>
              <a:rPr lang="en-US" dirty="0" smtClean="0"/>
            </a:br>
            <a:r>
              <a:rPr lang="en-US" i="1" dirty="0" smtClean="0"/>
              <a:t>down to cell E6, </a:t>
            </a:r>
            <a:r>
              <a:rPr lang="en-US" dirty="0" smtClean="0"/>
              <a:t>the cells referenced would be: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formula in G6 &gt;&gt; B6:E6</a:t>
            </a:r>
          </a:p>
          <a:p>
            <a:r>
              <a:rPr lang="en-US" dirty="0"/>
              <a:t>For formula in </a:t>
            </a:r>
            <a:r>
              <a:rPr lang="en-US" dirty="0" smtClean="0"/>
              <a:t>G7 </a:t>
            </a:r>
            <a:r>
              <a:rPr lang="en-US" dirty="0"/>
              <a:t>&gt;&gt; </a:t>
            </a:r>
            <a:r>
              <a:rPr lang="en-US" dirty="0" smtClean="0"/>
              <a:t>B7:E7</a:t>
            </a:r>
          </a:p>
          <a:p>
            <a:r>
              <a:rPr lang="en-US" dirty="0"/>
              <a:t>For formula in </a:t>
            </a:r>
            <a:r>
              <a:rPr lang="en-US" dirty="0" smtClean="0"/>
              <a:t>G8 </a:t>
            </a:r>
            <a:r>
              <a:rPr lang="en-US" dirty="0"/>
              <a:t>&gt;&gt; </a:t>
            </a:r>
            <a:r>
              <a:rPr lang="en-US" dirty="0" smtClean="0"/>
              <a:t>B8:E8</a:t>
            </a:r>
          </a:p>
          <a:p>
            <a:r>
              <a:rPr lang="en-US" dirty="0"/>
              <a:t>For formula in </a:t>
            </a:r>
            <a:r>
              <a:rPr lang="en-US" dirty="0" smtClean="0"/>
              <a:t>G9 </a:t>
            </a:r>
            <a:r>
              <a:rPr lang="en-US" dirty="0"/>
              <a:t>&gt;&gt; </a:t>
            </a:r>
            <a:r>
              <a:rPr lang="en-US" dirty="0" smtClean="0"/>
              <a:t>B9:E9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36" y="1816525"/>
            <a:ext cx="5267325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5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work this amazing magic: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77333" y="2160589"/>
            <a:ext cx="10720469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referring to a particular cell that you want to lock:</a:t>
            </a:r>
          </a:p>
          <a:p>
            <a:pPr lvl="1"/>
            <a:r>
              <a:rPr lang="en-US" sz="2000" dirty="0" smtClean="0"/>
              <a:t>Create the formula as usual, except…</a:t>
            </a:r>
          </a:p>
          <a:p>
            <a:pPr lvl="1"/>
            <a:r>
              <a:rPr lang="en-US" sz="2000" dirty="0" smtClean="0"/>
              <a:t>When you get to the cell that you want to lock:</a:t>
            </a:r>
          </a:p>
          <a:p>
            <a:pPr lvl="2"/>
            <a:r>
              <a:rPr lang="en-US" sz="1800" dirty="0" smtClean="0"/>
              <a:t>Click on the cell, or type it in the formula</a:t>
            </a:r>
          </a:p>
          <a:p>
            <a:pPr lvl="2"/>
            <a:r>
              <a:rPr lang="en-US" sz="1800" dirty="0" smtClean="0"/>
              <a:t>Push the [F4] button on your keyboard</a:t>
            </a:r>
          </a:p>
          <a:p>
            <a:pPr lvl="2"/>
            <a:r>
              <a:rPr lang="en-US" sz="1800" dirty="0" smtClean="0"/>
              <a:t>You’ll see dollar signs next to the cell in the formula</a:t>
            </a:r>
          </a:p>
          <a:p>
            <a:pPr lvl="2"/>
            <a:r>
              <a:rPr lang="en-US" sz="1800" dirty="0" smtClean="0"/>
              <a:t>Continue and complete the formula</a:t>
            </a:r>
            <a:endParaRPr lang="en-US" sz="2000" dirty="0" smtClean="0"/>
          </a:p>
          <a:p>
            <a:r>
              <a:rPr lang="en-US" sz="2200" dirty="0" smtClean="0"/>
              <a:t>You can now copy this formula wherever you need.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5" y="2914893"/>
            <a:ext cx="4134117" cy="312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459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to reiterate: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5629" y="1270000"/>
            <a:ext cx="560230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F4</a:t>
            </a:r>
            <a:endParaRPr lang="en-US" sz="28700" dirty="0"/>
          </a:p>
        </p:txBody>
      </p:sp>
      <p:sp>
        <p:nvSpPr>
          <p:cNvPr id="5" name="TextBox 4"/>
          <p:cNvSpPr txBox="1"/>
          <p:nvPr/>
        </p:nvSpPr>
        <p:spPr>
          <a:xfrm>
            <a:off x="4262907" y="5594261"/>
            <a:ext cx="54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…creates an absolute cell reference.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16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IF( )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function that performs an action (or calculation) based on a certain logical condition</a:t>
            </a:r>
          </a:p>
          <a:p>
            <a:r>
              <a:rPr lang="en-US" dirty="0" smtClean="0"/>
              <a:t>This logical condition (or logical test) that you create can only be TRUE or FALSE</a:t>
            </a:r>
          </a:p>
          <a:p>
            <a:r>
              <a:rPr lang="en-US" dirty="0" smtClean="0"/>
              <a:t>The three parts of an IF( ) Statement are: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Logical test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Value if true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Value if false</a:t>
            </a:r>
          </a:p>
          <a:p>
            <a:pPr marL="400050"/>
            <a:r>
              <a:rPr lang="en-US" dirty="0" smtClean="0"/>
              <a:t>The three parts are each separated by a comma:</a:t>
            </a:r>
          </a:p>
          <a:p>
            <a:pPr marL="400050"/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=IF (Logical test, Value if true, Value if False)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25" y="3506788"/>
            <a:ext cx="5198772" cy="276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6286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Functions and Formulas even MORE complex…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each part of a complex formula, such as the </a:t>
            </a:r>
            <a:br>
              <a:rPr lang="en-US" dirty="0" smtClean="0"/>
            </a:br>
            <a:r>
              <a:rPr lang="en-US" dirty="0" smtClean="0"/>
              <a:t>IF( ) statement, you can create another </a:t>
            </a:r>
            <a:br>
              <a:rPr lang="en-US" dirty="0" smtClean="0"/>
            </a:br>
            <a:r>
              <a:rPr lang="en-US" dirty="0" smtClean="0"/>
              <a:t>mini formula to conduct a calculation.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Let’s say the logical criteria is IF E5 is greater than F5</a:t>
            </a:r>
          </a:p>
          <a:p>
            <a:pPr lvl="1"/>
            <a:r>
              <a:rPr lang="en-US" dirty="0" smtClean="0"/>
              <a:t>In the Value if true area, we can create a formula</a:t>
            </a:r>
            <a:br>
              <a:rPr lang="en-US" dirty="0" smtClean="0"/>
            </a:br>
            <a:r>
              <a:rPr lang="en-US" dirty="0" smtClean="0"/>
              <a:t> that multiplies a total by 20%.</a:t>
            </a:r>
          </a:p>
          <a:p>
            <a:pPr lvl="1"/>
            <a:r>
              <a:rPr lang="en-US" dirty="0" smtClean="0"/>
              <a:t>In the value if false area, we can create a formula </a:t>
            </a:r>
            <a:br>
              <a:rPr lang="en-US" dirty="0" smtClean="0"/>
            </a:br>
            <a:r>
              <a:rPr lang="en-US" dirty="0" smtClean="0"/>
              <a:t>that multiplies the total by 10%.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70" y="2023079"/>
            <a:ext cx="5182330" cy="385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9407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way to think about a complex formula…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028766" cy="4405311"/>
          </a:xfrm>
        </p:spPr>
        <p:txBody>
          <a:bodyPr>
            <a:normAutofit/>
          </a:bodyPr>
          <a:lstStyle/>
          <a:p>
            <a:r>
              <a:rPr lang="en-US" dirty="0" smtClean="0"/>
              <a:t>Imagine that within that IF( ) statement, </a:t>
            </a:r>
            <a:br>
              <a:rPr lang="en-US" dirty="0" smtClean="0"/>
            </a:br>
            <a:r>
              <a:rPr lang="en-US" dirty="0" smtClean="0"/>
              <a:t>it is actually three separate formulas: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logical test: E5&gt;$F$5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 value if true: E5*$H$2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value if false: E5*$I$2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400050"/>
            <a:r>
              <a:rPr lang="en-US" dirty="0" smtClean="0"/>
              <a:t>Treat them as separate formulas as you are</a:t>
            </a:r>
            <a:br>
              <a:rPr lang="en-US" dirty="0" smtClean="0"/>
            </a:br>
            <a:r>
              <a:rPr lang="en-US" dirty="0" smtClean="0"/>
              <a:t>building them</a:t>
            </a:r>
          </a:p>
          <a:p>
            <a:pPr marL="400050" lvl="1" indent="-342900"/>
            <a:r>
              <a:rPr lang="en-US" dirty="0" smtClean="0"/>
              <a:t>Then, you simply combine them in the</a:t>
            </a:r>
            <a:br>
              <a:rPr lang="en-US" dirty="0" smtClean="0"/>
            </a:br>
            <a:r>
              <a:rPr lang="en-US" dirty="0" smtClean="0"/>
              <a:t>IF( ) statement, and separate each area inside the</a:t>
            </a:r>
            <a:br>
              <a:rPr lang="en-US" dirty="0" smtClean="0"/>
            </a:br>
            <a:r>
              <a:rPr lang="en-US" dirty="0" smtClean="0"/>
              <a:t>argument with a comma: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=IF(</a:t>
            </a:r>
            <a:r>
              <a:rPr lang="en-US" dirty="0">
                <a:solidFill>
                  <a:srgbClr val="FF0000"/>
                </a:solidFill>
              </a:rPr>
              <a:t>E5&gt;$</a:t>
            </a:r>
            <a:r>
              <a:rPr lang="en-US" dirty="0" smtClean="0">
                <a:solidFill>
                  <a:srgbClr val="FF0000"/>
                </a:solidFill>
              </a:rPr>
              <a:t>F$5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E5*$</a:t>
            </a:r>
            <a:r>
              <a:rPr lang="en-US" dirty="0" smtClean="0">
                <a:solidFill>
                  <a:srgbClr val="0070C0"/>
                </a:solidFill>
              </a:rPr>
              <a:t>H$2</a:t>
            </a:r>
            <a:r>
              <a:rPr lang="en-US" dirty="0" smtClean="0"/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E5*$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I$2</a:t>
            </a:r>
            <a:r>
              <a:rPr lang="en-US" dirty="0" smtClean="0"/>
              <a:t>)</a:t>
            </a:r>
          </a:p>
          <a:p>
            <a:pPr marL="40005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37" y="1930400"/>
            <a:ext cx="5182330" cy="385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0933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Really Cool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Count( ) and </a:t>
            </a:r>
            <a:r>
              <a:rPr lang="en-US" dirty="0" err="1"/>
              <a:t>Counta</a:t>
            </a:r>
            <a:r>
              <a:rPr lang="en-US" dirty="0"/>
              <a:t>( ) – Counts numbers of un-empty cells</a:t>
            </a:r>
          </a:p>
          <a:p>
            <a:r>
              <a:rPr lang="en-US" dirty="0"/>
              <a:t>Len( ) – Counts number of characters in a cell</a:t>
            </a:r>
          </a:p>
          <a:p>
            <a:r>
              <a:rPr lang="en-US" dirty="0"/>
              <a:t>Trim( ) remove extra spaces</a:t>
            </a:r>
          </a:p>
          <a:p>
            <a:r>
              <a:rPr lang="en-US" dirty="0" err="1"/>
              <a:t>SumIf</a:t>
            </a:r>
            <a:r>
              <a:rPr lang="en-US" dirty="0"/>
              <a:t>( )</a:t>
            </a:r>
          </a:p>
          <a:p>
            <a:r>
              <a:rPr lang="en-US" dirty="0" err="1"/>
              <a:t>CountIf</a:t>
            </a:r>
            <a:r>
              <a:rPr lang="en-US" dirty="0"/>
              <a:t>( )</a:t>
            </a:r>
          </a:p>
          <a:p>
            <a:r>
              <a:rPr lang="en-US" dirty="0" err="1"/>
              <a:t>AverageIF</a:t>
            </a:r>
            <a:r>
              <a:rPr lang="en-US" dirty="0"/>
              <a:t>( </a:t>
            </a:r>
            <a:r>
              <a:rPr lang="en-US" dirty="0" smtClean="0"/>
              <a:t>)</a:t>
            </a:r>
          </a:p>
          <a:p>
            <a:r>
              <a:rPr lang="en-US" dirty="0" smtClean="0"/>
              <a:t>VLOOKUP( )</a:t>
            </a:r>
          </a:p>
          <a:p>
            <a:r>
              <a:rPr lang="en-US" dirty="0" smtClean="0"/>
              <a:t>Concatenate( ) – Combine contents of several cells</a:t>
            </a:r>
          </a:p>
          <a:p>
            <a:r>
              <a:rPr lang="en-US" dirty="0" smtClean="0"/>
              <a:t>PMT( ) Function </a:t>
            </a:r>
            <a:r>
              <a:rPr lang="en-US" dirty="0"/>
              <a:t>(</a:t>
            </a:r>
            <a:r>
              <a:rPr lang="en-US" dirty="0" smtClean="0">
                <a:hlinkClick r:id="rId2"/>
              </a:rPr>
              <a:t>Source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305" y="3429680"/>
            <a:ext cx="4797167" cy="309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ag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57" y="447466"/>
            <a:ext cx="3326529" cy="249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886" y="6291943"/>
            <a:ext cx="569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>
                <a:hlinkClick r:id="rId5"/>
              </a:rPr>
              <a:t>Udemy</a:t>
            </a:r>
            <a:r>
              <a:rPr lang="en-US" dirty="0" smtClean="0"/>
              <a:t> and </a:t>
            </a:r>
            <a:r>
              <a:rPr lang="en-US" dirty="0" smtClean="0">
                <a:hlinkClick r:id="rId6"/>
              </a:rPr>
              <a:t>ExcelIntern.com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2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1"/>
            <a:ext cx="8596668" cy="538617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Basic building block of an Excel spreadsheet</a:t>
            </a:r>
          </a:p>
          <a:p>
            <a:r>
              <a:rPr lang="en-US" sz="1900" dirty="0" smtClean="0"/>
              <a:t>Each spreadsheet can hold hundreds of thousands of cells</a:t>
            </a:r>
          </a:p>
          <a:p>
            <a:r>
              <a:rPr lang="en-US" sz="1900" dirty="0" smtClean="0"/>
              <a:t>Cells can hold three different types of information:</a:t>
            </a:r>
          </a:p>
          <a:p>
            <a:pPr lvl="1"/>
            <a:r>
              <a:rPr lang="en-US" sz="1800" dirty="0" smtClean="0"/>
              <a:t>Text</a:t>
            </a:r>
          </a:p>
          <a:p>
            <a:pPr lvl="1"/>
            <a:r>
              <a:rPr lang="en-US" sz="1800" dirty="0" smtClean="0"/>
              <a:t>Numbers</a:t>
            </a:r>
          </a:p>
          <a:p>
            <a:pPr lvl="1"/>
            <a:r>
              <a:rPr lang="en-US" sz="1800" dirty="0" smtClean="0"/>
              <a:t>Formulas</a:t>
            </a:r>
          </a:p>
          <a:p>
            <a:pPr lvl="2"/>
            <a:r>
              <a:rPr lang="en-US" sz="1600" dirty="0" smtClean="0"/>
              <a:t>Examples of formulas include:</a:t>
            </a:r>
          </a:p>
          <a:p>
            <a:pPr lvl="3"/>
            <a:r>
              <a:rPr lang="en-US" sz="1400" dirty="0" smtClean="0"/>
              <a:t>SUM ( )</a:t>
            </a:r>
          </a:p>
          <a:p>
            <a:pPr lvl="3"/>
            <a:r>
              <a:rPr lang="en-US" sz="1400" dirty="0" smtClean="0"/>
              <a:t>AVERAGE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3"/>
            <a:r>
              <a:rPr lang="en-US" sz="1400" dirty="0" smtClean="0"/>
              <a:t>MIN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3"/>
            <a:r>
              <a:rPr lang="en-US" sz="1400" dirty="0" smtClean="0"/>
              <a:t>MAX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3"/>
            <a:r>
              <a:rPr lang="en-US" sz="1400" dirty="0" smtClean="0"/>
              <a:t>IF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2"/>
            <a:r>
              <a:rPr lang="en-US" sz="1600" dirty="0" smtClean="0"/>
              <a:t>Three parts of function formula</a:t>
            </a:r>
          </a:p>
          <a:p>
            <a:pPr lvl="3"/>
            <a:r>
              <a:rPr lang="en-US" sz="1400" dirty="0" smtClean="0"/>
              <a:t>= Sign</a:t>
            </a:r>
          </a:p>
          <a:p>
            <a:pPr lvl="3"/>
            <a:r>
              <a:rPr lang="en-US" sz="1400" dirty="0" smtClean="0"/>
              <a:t>Function name</a:t>
            </a:r>
          </a:p>
          <a:p>
            <a:pPr lvl="3"/>
            <a:r>
              <a:rPr lang="en-US" sz="1400" dirty="0" smtClean="0"/>
              <a:t>Argument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27" y="1270000"/>
            <a:ext cx="2414085" cy="434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7" y="293210"/>
            <a:ext cx="4690382" cy="257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9962" y="2927534"/>
            <a:ext cx="39613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Concatenate(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05" y="849766"/>
            <a:ext cx="4638675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789762" y="2382716"/>
            <a:ext cx="18811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Trim(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9" y="4578123"/>
            <a:ext cx="486727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626110" y="6032641"/>
            <a:ext cx="16690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328" y="3446306"/>
            <a:ext cx="477202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492172" y="5832234"/>
            <a:ext cx="4802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&amp;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CountA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367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xcelintern.com/wp-content/uploads/2012/03/vlookup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3" y="339413"/>
            <a:ext cx="7453540" cy="559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0564" y="5934670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VlOOKUP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2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44" y="533401"/>
            <a:ext cx="8008157" cy="51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63399" y="5841164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VLOOKUP( 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474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28" y="1213757"/>
            <a:ext cx="8710029" cy="3924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819" y="5547250"/>
            <a:ext cx="11117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SUMIF( ), AVERAGEIF( ), COUNTIF( 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3981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5</a:t>
            </a:r>
          </a:p>
          <a:p>
            <a:r>
              <a:rPr lang="en-US" dirty="0" smtClean="0"/>
              <a:t>Choose exercises</a:t>
            </a:r>
          </a:p>
          <a:p>
            <a:r>
              <a:rPr lang="en-US" dirty="0" smtClean="0"/>
              <a:t>Remember bottom of ex04. </a:t>
            </a:r>
          </a:p>
          <a:p>
            <a:r>
              <a:rPr lang="en-US" dirty="0" smtClean="0"/>
              <a:t>Review of the test-quiz</a:t>
            </a:r>
          </a:p>
          <a:p>
            <a:r>
              <a:rPr lang="en-US" dirty="0" smtClean="0"/>
              <a:t>Review of If( ) statement</a:t>
            </a:r>
          </a:p>
          <a:p>
            <a:r>
              <a:rPr lang="en-US" dirty="0" smtClean="0"/>
              <a:t>Begin chapter 5</a:t>
            </a:r>
          </a:p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091274" y="3038365"/>
            <a:ext cx="571237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Pending exercise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294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formatting actions are located on one ribbon tab: HOME.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77" y="3162301"/>
            <a:ext cx="10869538" cy="152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0382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formatting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 already selected the cells </a:t>
            </a:r>
            <a:br>
              <a:rPr lang="en-US" dirty="0" smtClean="0"/>
            </a:br>
            <a:r>
              <a:rPr lang="en-US" dirty="0" smtClean="0"/>
              <a:t>you want to format, with your mouse.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182" y="439075"/>
            <a:ext cx="4199640" cy="560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684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</a:p>
          <a:p>
            <a:r>
              <a:rPr lang="en-US" dirty="0" smtClean="0"/>
              <a:t>Center</a:t>
            </a:r>
          </a:p>
          <a:p>
            <a:r>
              <a:rPr lang="en-US" dirty="0" smtClean="0"/>
              <a:t>Right</a:t>
            </a:r>
          </a:p>
          <a:p>
            <a:r>
              <a:rPr lang="en-US" dirty="0" smtClean="0"/>
              <a:t>Top</a:t>
            </a:r>
          </a:p>
          <a:p>
            <a:r>
              <a:rPr lang="en-US" dirty="0" smtClean="0"/>
              <a:t>Bottom</a:t>
            </a:r>
          </a:p>
          <a:p>
            <a:r>
              <a:rPr lang="en-US" dirty="0" smtClean="0"/>
              <a:t>Middle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87" y="25765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92800" y="2819400"/>
            <a:ext cx="711200" cy="92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51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and Split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Merge: Combine several cells together</a:t>
            </a:r>
          </a:p>
          <a:p>
            <a:r>
              <a:rPr lang="en-US" dirty="0" smtClean="0"/>
              <a:t>Split: Um, split those cells up back to the way they were before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38338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51500" y="4432301"/>
            <a:ext cx="1244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04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all contents of cell show up</a:t>
            </a:r>
          </a:p>
          <a:p>
            <a:r>
              <a:rPr lang="en-US" dirty="0" smtClean="0"/>
              <a:t>Note: If it doesn’t work, try increasing column size or decreasing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1894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57700" y="4432301"/>
            <a:ext cx="990600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667" y="1625600"/>
            <a:ext cx="2489101" cy="414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35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cells identified by two addresses:</a:t>
            </a:r>
          </a:p>
          <a:p>
            <a:pPr lvl="1"/>
            <a:r>
              <a:rPr lang="en-US" dirty="0" smtClean="0"/>
              <a:t>Top-left cell</a:t>
            </a:r>
          </a:p>
          <a:p>
            <a:pPr lvl="1"/>
            <a:r>
              <a:rPr lang="en-US" dirty="0" smtClean="0"/>
              <a:t>Bottom-right cell</a:t>
            </a:r>
          </a:p>
          <a:p>
            <a:pPr lvl="1"/>
            <a:endParaRPr lang="en-US" dirty="0"/>
          </a:p>
          <a:p>
            <a:r>
              <a:rPr lang="en-US" dirty="0" smtClean="0"/>
              <a:t>Example: Range B12:F20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54" y="1840488"/>
            <a:ext cx="5524525" cy="317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numbers to show up like currency, decimals, negatives,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37068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264400" y="3987801"/>
            <a:ext cx="1308100" cy="890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51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 and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pizazz to any cell or 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1894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8200" y="4775199"/>
            <a:ext cx="749300" cy="330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252" y="1270000"/>
            <a:ext cx="2796656" cy="446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517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[CTRL] and [F]</a:t>
            </a:r>
          </a:p>
          <a:p>
            <a:r>
              <a:rPr lang="en-US" dirty="0" smtClean="0"/>
              <a:t>Look for text, and replace with other items</a:t>
            </a:r>
          </a:p>
          <a:p>
            <a:r>
              <a:rPr lang="en-US" dirty="0" smtClean="0"/>
              <a:t>Options button gives you advanced features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3725981"/>
            <a:ext cx="5803900" cy="254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549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visually show differences in </a:t>
            </a:r>
            <a:br>
              <a:rPr lang="en-US" dirty="0" smtClean="0"/>
            </a:br>
            <a:r>
              <a:rPr lang="en-US" dirty="0" smtClean="0"/>
              <a:t>numbers, highs, lows, patterns</a:t>
            </a:r>
          </a:p>
          <a:p>
            <a:r>
              <a:rPr lang="en-US" dirty="0" smtClean="0"/>
              <a:t>Located on the home 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060" y="700089"/>
            <a:ext cx="4427883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4991103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060060" y="5246689"/>
            <a:ext cx="749300" cy="794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78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6700"/>
            <a:ext cx="9152466" cy="5016499"/>
          </a:xfrm>
        </p:spPr>
        <p:txBody>
          <a:bodyPr numCol="2"/>
          <a:lstStyle/>
          <a:p>
            <a:r>
              <a:rPr lang="en-US" dirty="0" smtClean="0"/>
              <a:t>Read chapter 6</a:t>
            </a:r>
          </a:p>
          <a:p>
            <a:r>
              <a:rPr lang="en-US" dirty="0"/>
              <a:t>Group </a:t>
            </a:r>
            <a:r>
              <a:rPr lang="en-US" dirty="0" smtClean="0"/>
              <a:t>exercise</a:t>
            </a:r>
          </a:p>
          <a:p>
            <a:r>
              <a:rPr lang="en-US" dirty="0" smtClean="0"/>
              <a:t>Review </a:t>
            </a:r>
            <a:r>
              <a:rPr lang="en-US" dirty="0"/>
              <a:t>of formatting (Probably 10 minutes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Charting for EX04.2 and EX05.2</a:t>
            </a:r>
          </a:p>
          <a:p>
            <a:pPr lvl="1"/>
            <a:r>
              <a:rPr lang="en-US" dirty="0" smtClean="0"/>
              <a:t>Chart types 6.4</a:t>
            </a:r>
          </a:p>
          <a:p>
            <a:pPr lvl="1"/>
            <a:r>
              <a:rPr lang="en-US" dirty="0" smtClean="0"/>
              <a:t>Data sources 6.3</a:t>
            </a:r>
          </a:p>
          <a:p>
            <a:pPr lvl="1"/>
            <a:r>
              <a:rPr lang="en-US" dirty="0" smtClean="0"/>
              <a:t>Placement 6.3</a:t>
            </a:r>
          </a:p>
          <a:p>
            <a:pPr lvl="1"/>
            <a:r>
              <a:rPr lang="en-US" dirty="0" smtClean="0"/>
              <a:t>Labelling 6.4 and 6.5</a:t>
            </a:r>
          </a:p>
          <a:p>
            <a:pPr lvl="1"/>
            <a:r>
              <a:rPr lang="en-US" dirty="0" smtClean="0"/>
              <a:t>Moving, sizing, deleting charts 6.8</a:t>
            </a:r>
          </a:p>
          <a:p>
            <a:pPr lvl="1"/>
            <a:r>
              <a:rPr lang="en-US" dirty="0" smtClean="0"/>
              <a:t>Other charts (Line, Pie, Etc.)</a:t>
            </a:r>
          </a:p>
          <a:p>
            <a:pPr lvl="1"/>
            <a:r>
              <a:rPr lang="en-US" dirty="0" smtClean="0"/>
              <a:t>Editing chart 6.13 and 6.16</a:t>
            </a:r>
          </a:p>
          <a:p>
            <a:pPr lvl="1"/>
            <a:r>
              <a:rPr lang="en-US" dirty="0" smtClean="0"/>
              <a:t>Layouts, </a:t>
            </a:r>
            <a:r>
              <a:rPr lang="en-US" dirty="0" err="1" smtClean="0"/>
              <a:t>Trendlines</a:t>
            </a:r>
            <a:r>
              <a:rPr lang="en-US" dirty="0" smtClean="0"/>
              <a:t>, </a:t>
            </a:r>
            <a:r>
              <a:rPr lang="en-US" dirty="0" err="1" smtClean="0"/>
              <a:t>Sparklines</a:t>
            </a:r>
            <a:r>
              <a:rPr lang="en-US" dirty="0" smtClean="0"/>
              <a:t> 6.20-.24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Maybe a little quiz. Not 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503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6:  Charts and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IF( ) statement</a:t>
            </a:r>
          </a:p>
          <a:p>
            <a:pPr lvl="1"/>
            <a:r>
              <a:rPr lang="en-US" dirty="0" smtClean="0"/>
              <a:t>VLOOKUP( )</a:t>
            </a:r>
          </a:p>
          <a:p>
            <a:r>
              <a:rPr lang="en-US" dirty="0" smtClean="0"/>
              <a:t>Other cool formulae:</a:t>
            </a:r>
          </a:p>
          <a:p>
            <a:pPr lvl="1"/>
            <a:r>
              <a:rPr lang="en-US" dirty="0" smtClean="0"/>
              <a:t>Concatenate( )</a:t>
            </a:r>
          </a:p>
          <a:p>
            <a:pPr lvl="1"/>
            <a:r>
              <a:rPr lang="en-US" dirty="0" smtClean="0"/>
              <a:t>Trim( )</a:t>
            </a:r>
          </a:p>
          <a:p>
            <a:pPr lvl="1"/>
            <a:r>
              <a:rPr lang="en-US" dirty="0" smtClean="0"/>
              <a:t>Count and </a:t>
            </a:r>
            <a:r>
              <a:rPr lang="en-US" dirty="0" err="1" smtClean="0"/>
              <a:t>CountA</a:t>
            </a:r>
            <a:r>
              <a:rPr lang="en-US" dirty="0" smtClean="0"/>
              <a:t>( )</a:t>
            </a:r>
          </a:p>
          <a:p>
            <a:pPr lvl="1"/>
            <a:r>
              <a:rPr lang="en-US" dirty="0" err="1" smtClean="0"/>
              <a:t>SumIF</a:t>
            </a:r>
            <a:r>
              <a:rPr lang="en-US" dirty="0" smtClean="0"/>
              <a:t>( ), </a:t>
            </a:r>
            <a:r>
              <a:rPr lang="en-US" dirty="0" err="1" smtClean="0"/>
              <a:t>CountIf</a:t>
            </a:r>
            <a:r>
              <a:rPr lang="en-US" dirty="0" smtClean="0"/>
              <a:t>( ), </a:t>
            </a:r>
            <a:r>
              <a:rPr lang="en-US" dirty="0" err="1" smtClean="0"/>
              <a:t>AverageIF</a:t>
            </a:r>
            <a:r>
              <a:rPr lang="en-US" dirty="0" smtClean="0"/>
              <a:t>( )</a:t>
            </a:r>
          </a:p>
          <a:p>
            <a:r>
              <a:rPr lang="en-US" dirty="0" smtClean="0"/>
              <a:t>Charts and Graphs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smtClean="0"/>
              <a:t>Test Preview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167476" y="2843268"/>
            <a:ext cx="57123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CHARTS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7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14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</a:t>
            </a:r>
            <a:r>
              <a:rPr lang="en-US" dirty="0"/>
              <a:t>Sunset: Budget spreadsheet for Cancun</a:t>
            </a:r>
          </a:p>
          <a:p>
            <a:r>
              <a:rPr lang="en-US" dirty="0"/>
              <a:t>Team Da Bronx: Budget spreadsheet for trip to Hawaii</a:t>
            </a:r>
          </a:p>
          <a:p>
            <a:r>
              <a:rPr lang="en-US" dirty="0"/>
              <a:t>Team Da Row: </a:t>
            </a:r>
            <a:r>
              <a:rPr lang="en-US" dirty="0" smtClean="0"/>
              <a:t>Movie </a:t>
            </a:r>
            <a:r>
              <a:rPr lang="en-US" dirty="0"/>
              <a:t>Production Company </a:t>
            </a:r>
            <a:r>
              <a:rPr lang="en-US" dirty="0" smtClean="0"/>
              <a:t>Budget</a:t>
            </a:r>
          </a:p>
          <a:p>
            <a:endParaRPr lang="en-US" dirty="0"/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/>
              <a:t>Has to include everyone in the group</a:t>
            </a:r>
          </a:p>
          <a:p>
            <a:pPr lvl="1"/>
            <a:r>
              <a:rPr lang="en-US" dirty="0"/>
              <a:t>Has to include at least 3 different functions or formulas</a:t>
            </a:r>
          </a:p>
          <a:p>
            <a:pPr lvl="1"/>
            <a:r>
              <a:rPr lang="en-US" dirty="0"/>
              <a:t>It must look pretty (Formatting, not a new hairstyle)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 Knacks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Borders </a:t>
            </a:r>
            <a:r>
              <a:rPr lang="en-US" dirty="0"/>
              <a:t>and </a:t>
            </a:r>
            <a:r>
              <a:rPr lang="en-US" dirty="0" smtClean="0"/>
              <a:t>Shading review</a:t>
            </a:r>
            <a:endParaRPr lang="en-US" dirty="0"/>
          </a:p>
          <a:p>
            <a:r>
              <a:rPr lang="en-US" dirty="0"/>
              <a:t>Printing </a:t>
            </a:r>
            <a:r>
              <a:rPr lang="en-US" dirty="0" smtClean="0"/>
              <a:t>spreadsheets review</a:t>
            </a:r>
            <a:endParaRPr lang="en-US" dirty="0"/>
          </a:p>
          <a:p>
            <a:r>
              <a:rPr lang="en-US" dirty="0"/>
              <a:t>Protecting spreadsheets</a:t>
            </a:r>
          </a:p>
          <a:p>
            <a:r>
              <a:rPr lang="en-US" dirty="0"/>
              <a:t>Freezing panes</a:t>
            </a:r>
          </a:p>
          <a:p>
            <a:r>
              <a:rPr lang="en-US" dirty="0"/>
              <a:t>Sorting and filtering</a:t>
            </a:r>
          </a:p>
          <a:p>
            <a:endParaRPr lang="en-US" dirty="0" smtClean="0"/>
          </a:p>
          <a:p>
            <a:r>
              <a:rPr lang="en-US" dirty="0" smtClean="0"/>
              <a:t>Cookies?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Protect entire spreadsheet, or parts of it</a:t>
            </a:r>
          </a:p>
          <a:p>
            <a:r>
              <a:rPr lang="en-US" dirty="0" smtClean="0"/>
              <a:t>Most important thing is to protect the formulas</a:t>
            </a:r>
          </a:p>
          <a:p>
            <a:r>
              <a:rPr lang="en-US" dirty="0" smtClean="0"/>
              <a:t>Two step process: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Highlight the cells that you want to be able to still change after protection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[Home] &gt;&gt;        (next to number tab)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Go to [Protection] tab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Unlock cells by unchecking “Locked”, hit [ok]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Then, go to [Review] &gt;&gt; Protect Sheet</a:t>
            </a:r>
          </a:p>
          <a:p>
            <a:r>
              <a:rPr lang="en-US" dirty="0" smtClean="0"/>
              <a:t>Make sure cells that are locked / unlocked can still be selected.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1" t="30202" r="16876" b="21476"/>
          <a:stretch/>
        </p:blipFill>
        <p:spPr>
          <a:xfrm>
            <a:off x="2296885" y="4100975"/>
            <a:ext cx="413658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Example Goodness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B3:F11</a:t>
            </a:r>
          </a:p>
          <a:p>
            <a:r>
              <a:rPr lang="en-US" sz="7200" dirty="0" smtClean="0"/>
              <a:t>G10:J14</a:t>
            </a:r>
          </a:p>
          <a:p>
            <a:r>
              <a:rPr lang="en-US" sz="7200" dirty="0" smtClean="0"/>
              <a:t>A3:F5</a:t>
            </a:r>
          </a:p>
          <a:p>
            <a:r>
              <a:rPr lang="en-US" sz="7200" dirty="0" smtClean="0"/>
              <a:t>C4:H5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358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692" y="1643396"/>
            <a:ext cx="92930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</a:t>
            </a:r>
          </a:p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PARTICIPATING!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9724" y="4796135"/>
            <a:ext cx="2007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 Tom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75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CTRL + [S]</a:t>
            </a:r>
          </a:p>
          <a:p>
            <a:r>
              <a:rPr lang="en-US" dirty="0" smtClean="0"/>
              <a:t>…or the top left hand corner there is a [Save] icon</a:t>
            </a:r>
          </a:p>
          <a:p>
            <a:r>
              <a:rPr lang="en-US" dirty="0" smtClean="0"/>
              <a:t>…or Click on [File] &gt;&gt; Save 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4253</TotalTime>
  <Words>2913</Words>
  <Application>Microsoft Office PowerPoint</Application>
  <PresentationFormat>Widescreen</PresentationFormat>
  <Paragraphs>515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Trebuchet MS</vt:lpstr>
      <vt:lpstr>Wingdings 3</vt:lpstr>
      <vt:lpstr>Facet</vt:lpstr>
      <vt:lpstr>Microsoft Excel</vt:lpstr>
      <vt:lpstr>Course Curriculum - Proposed</vt:lpstr>
      <vt:lpstr>Class 1</vt:lpstr>
      <vt:lpstr>Start up computer</vt:lpstr>
      <vt:lpstr>Excel Layout of Main Screen</vt:lpstr>
      <vt:lpstr>Cell</vt:lpstr>
      <vt:lpstr>Range</vt:lpstr>
      <vt:lpstr>Range Example Goodness</vt:lpstr>
      <vt:lpstr>Saving Your Document</vt:lpstr>
      <vt:lpstr>Navigating Around the Spreadsheet</vt:lpstr>
      <vt:lpstr>Exercise: EXO2.2</vt:lpstr>
      <vt:lpstr>Class 2</vt:lpstr>
      <vt:lpstr>From Your Notes Last Week:</vt:lpstr>
      <vt:lpstr>Course Curriculum - Proposed</vt:lpstr>
      <vt:lpstr>Index</vt:lpstr>
      <vt:lpstr>Cut, Copy, Paste</vt:lpstr>
      <vt:lpstr>WIFI: 22234362</vt:lpstr>
      <vt:lpstr>Shortcut Keys</vt:lpstr>
      <vt:lpstr>Autofill</vt:lpstr>
      <vt:lpstr>Autocomplete</vt:lpstr>
      <vt:lpstr>Sorting Data</vt:lpstr>
      <vt:lpstr>Budget Spreadsheet</vt:lpstr>
      <vt:lpstr>Class 3: All About Formulae</vt:lpstr>
      <vt:lpstr>Budget Spreadsheet</vt:lpstr>
      <vt:lpstr>Create this Spreadsheet</vt:lpstr>
      <vt:lpstr>EVERY FORMULA BEGINS WITH</vt:lpstr>
      <vt:lpstr>Formulas 101</vt:lpstr>
      <vt:lpstr>Formulas 101(a)</vt:lpstr>
      <vt:lpstr>Three Types of Formulas (In my opinion)</vt:lpstr>
      <vt:lpstr>Basic formula</vt:lpstr>
      <vt:lpstr>Simple Function-Based Formula</vt:lpstr>
      <vt:lpstr>Complex formula</vt:lpstr>
      <vt:lpstr>Other stuff that isn’t as important, but happens to be in the book lol</vt:lpstr>
      <vt:lpstr>Seven Habits of Highly Effective Office Users</vt:lpstr>
      <vt:lpstr>Saving and Security</vt:lpstr>
      <vt:lpstr>Zoom Zoom Zoom</vt:lpstr>
      <vt:lpstr>Printing Pages</vt:lpstr>
      <vt:lpstr>Sheet Names and Formatting</vt:lpstr>
      <vt:lpstr>Merge and center cells</vt:lpstr>
      <vt:lpstr>Column and Row Widths</vt:lpstr>
      <vt:lpstr>Word Wrap</vt:lpstr>
      <vt:lpstr>Text alignment</vt:lpstr>
      <vt:lpstr>Class 4a</vt:lpstr>
      <vt:lpstr>Three Types of Formulas (In my opinion)</vt:lpstr>
      <vt:lpstr>Basic formula</vt:lpstr>
      <vt:lpstr>Simple Function-Based Formula</vt:lpstr>
      <vt:lpstr>Complex formula</vt:lpstr>
      <vt:lpstr>Many different functions to use</vt:lpstr>
      <vt:lpstr>Using the fill handle to complete formulas in a range</vt:lpstr>
      <vt:lpstr>For next class (Class 5)</vt:lpstr>
      <vt:lpstr>Class 4: Complex Formulas</vt:lpstr>
      <vt:lpstr>Relative Cell References</vt:lpstr>
      <vt:lpstr>Absolute Cell References</vt:lpstr>
      <vt:lpstr>How to work this amazing magic:</vt:lpstr>
      <vt:lpstr>Just to reiterate:</vt:lpstr>
      <vt:lpstr>The IF( ) Statement</vt:lpstr>
      <vt:lpstr>Making Functions and Formulas even MORE complex…</vt:lpstr>
      <vt:lpstr>The best way to think about a complex formula…</vt:lpstr>
      <vt:lpstr>Other Really Cool Formulae</vt:lpstr>
      <vt:lpstr>PowerPoint Presentation</vt:lpstr>
      <vt:lpstr>PowerPoint Presentation</vt:lpstr>
      <vt:lpstr>PowerPoint Presentation</vt:lpstr>
      <vt:lpstr>PowerPoint Presentation</vt:lpstr>
      <vt:lpstr>Class 5:</vt:lpstr>
      <vt:lpstr>Formatting Cells</vt:lpstr>
      <vt:lpstr>When formatting cells</vt:lpstr>
      <vt:lpstr>Align Cells</vt:lpstr>
      <vt:lpstr>Merge and Split Cells</vt:lpstr>
      <vt:lpstr>Wrap text</vt:lpstr>
      <vt:lpstr>Numbers Formatting</vt:lpstr>
      <vt:lpstr>Borders and Shading</vt:lpstr>
      <vt:lpstr>Find and Replace</vt:lpstr>
      <vt:lpstr>Conditional Formatting</vt:lpstr>
      <vt:lpstr>Class 6:</vt:lpstr>
      <vt:lpstr>Class 6:  Charts and Graphs</vt:lpstr>
      <vt:lpstr>PowerPoint Presentation</vt:lpstr>
      <vt:lpstr>Group Projects</vt:lpstr>
      <vt:lpstr>Nick Knacks</vt:lpstr>
      <vt:lpstr>Protecting Spreadsheets</vt:lpstr>
      <vt:lpstr>PowerPoint Presentation</vt:lpstr>
    </vt:vector>
  </TitlesOfParts>
  <Company>Rockland BOCES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Excel</dc:title>
  <dc:creator>2-AdultEd, Monday</dc:creator>
  <cp:lastModifiedBy>Ossa, Thomas</cp:lastModifiedBy>
  <cp:revision>106</cp:revision>
  <cp:lastPrinted>2015-11-11T01:45:53Z</cp:lastPrinted>
  <dcterms:created xsi:type="dcterms:W3CDTF">2014-10-21T23:00:10Z</dcterms:created>
  <dcterms:modified xsi:type="dcterms:W3CDTF">2016-11-02T01:32:46Z</dcterms:modified>
</cp:coreProperties>
</file>